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1"/>
  </p:notesMasterIdLst>
  <p:sldIdLst>
    <p:sldId id="278" r:id="rId3"/>
    <p:sldId id="323" r:id="rId4"/>
    <p:sldId id="300" r:id="rId5"/>
    <p:sldId id="316" r:id="rId6"/>
    <p:sldId id="348" r:id="rId7"/>
    <p:sldId id="309" r:id="rId8"/>
    <p:sldId id="277" r:id="rId9"/>
    <p:sldId id="293" r:id="rId10"/>
    <p:sldId id="305" r:id="rId11"/>
    <p:sldId id="315" r:id="rId12"/>
    <p:sldId id="331" r:id="rId13"/>
    <p:sldId id="332" r:id="rId14"/>
    <p:sldId id="311" r:id="rId15"/>
    <p:sldId id="314" r:id="rId16"/>
    <p:sldId id="338" r:id="rId17"/>
    <p:sldId id="339" r:id="rId18"/>
    <p:sldId id="368" r:id="rId19"/>
    <p:sldId id="346" r:id="rId20"/>
    <p:sldId id="347" r:id="rId21"/>
    <p:sldId id="353" r:id="rId22"/>
    <p:sldId id="304" r:id="rId23"/>
    <p:sldId id="369" r:id="rId24"/>
    <p:sldId id="350" r:id="rId25"/>
    <p:sldId id="370" r:id="rId26"/>
    <p:sldId id="371" r:id="rId27"/>
    <p:sldId id="351" r:id="rId28"/>
    <p:sldId id="367" r:id="rId29"/>
    <p:sldId id="359" r:id="rId30"/>
    <p:sldId id="352" r:id="rId31"/>
    <p:sldId id="355" r:id="rId32"/>
    <p:sldId id="356" r:id="rId33"/>
    <p:sldId id="360" r:id="rId34"/>
    <p:sldId id="361" r:id="rId35"/>
    <p:sldId id="349" r:id="rId36"/>
    <p:sldId id="340" r:id="rId37"/>
    <p:sldId id="292" r:id="rId38"/>
    <p:sldId id="345" r:id="rId39"/>
    <p:sldId id="299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D6"/>
    <a:srgbClr val="A79DED"/>
    <a:srgbClr val="CB62CE"/>
    <a:srgbClr val="EDEDED"/>
    <a:srgbClr val="E8E8E8"/>
    <a:srgbClr val="96D1CF"/>
    <a:srgbClr val="AF9F96"/>
    <a:srgbClr val="FF4B4B"/>
    <a:srgbClr val="A46542"/>
    <a:srgbClr val="5E3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4" autoAdjust="0"/>
    <p:restoredTop sz="95847" autoAdjust="0"/>
  </p:normalViewPr>
  <p:slideViewPr>
    <p:cSldViewPr snapToGrid="0">
      <p:cViewPr varScale="1">
        <p:scale>
          <a:sx n="123" d="100"/>
          <a:sy n="123" d="100"/>
        </p:scale>
        <p:origin x="204" y="102"/>
      </p:cViewPr>
      <p:guideLst>
        <p:guide orient="horz" pos="414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72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34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786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55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088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616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234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199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346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702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07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35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680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04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620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263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 err="1">
                <a:solidFill>
                  <a:srgbClr val="515151"/>
                </a:solidFill>
                <a:effectLst/>
                <a:latin typeface="Noto Sans KR"/>
              </a:rPr>
              <a:t>리스트뷰는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 삭제 생성을 반복을 하게 되어 비효율적이다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. </a:t>
            </a:r>
          </a:p>
          <a:p>
            <a:endParaRPr lang="en-US" altLang="ko-KR" b="0" i="0" dirty="0">
              <a:solidFill>
                <a:srgbClr val="515151"/>
              </a:solidFill>
              <a:effectLst/>
              <a:latin typeface="Noto Sans KR"/>
            </a:endParaRPr>
          </a:p>
          <a:p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맨 처음 화면에 보여질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10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개 정도의 뷰 객체만을 만들고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실제 데이터가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100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개든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1000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개든 원래 만들어 놓은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10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개의 객체만 계속 해서 재사용 하는 것이므로 효율적으로 사용이 가능합니다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9570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071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27,28</a:t>
            </a:r>
            <a:r>
              <a:rPr lang="ko-KR" altLang="en-US" dirty="0"/>
              <a:t>에서 </a:t>
            </a:r>
            <a:r>
              <a:rPr lang="en-US" altLang="ko-KR" dirty="0"/>
              <a:t>4</a:t>
            </a:r>
            <a:r>
              <a:rPr lang="ko-KR" altLang="en-US" dirty="0"/>
              <a:t>분 시연 </a:t>
            </a:r>
            <a:r>
              <a:rPr lang="en-US" altLang="ko-KR" dirty="0"/>
              <a:t>1~2</a:t>
            </a:r>
            <a:r>
              <a:rPr lang="ko-KR" altLang="en-US" dirty="0"/>
              <a:t>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파싱이 끝나면 지도화면으로 </a:t>
            </a:r>
            <a:r>
              <a:rPr lang="ko-KR" altLang="en-US" dirty="0" err="1"/>
              <a:t>넘어감</a:t>
            </a:r>
            <a:endParaRPr lang="en-US" altLang="ko-KR" dirty="0"/>
          </a:p>
          <a:p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클러스터링을 한이유는 마커가 많으면 </a:t>
            </a:r>
            <a:r>
              <a:rPr lang="ko-KR" altLang="en-US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렉이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걸린다</a:t>
            </a:r>
            <a:r>
              <a:rPr lang="en-US" altLang="ko-KR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1410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MapsActivity</a:t>
            </a:r>
            <a:r>
              <a:rPr lang="en-US" altLang="ko-KR" dirty="0"/>
              <a:t> </a:t>
            </a:r>
            <a:r>
              <a:rPr lang="ko-KR" altLang="en-US" dirty="0"/>
              <a:t>추가 </a:t>
            </a:r>
            <a:r>
              <a:rPr lang="ko-KR" altLang="en-US" dirty="0" err="1"/>
              <a:t>된부분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793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Park</a:t>
            </a:r>
            <a:r>
              <a:rPr lang="ko-KR" altLang="en-US" dirty="0"/>
              <a:t>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773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파싱 코드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intent.putExtra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6A8759"/>
                </a:solidFill>
                <a:effectLst/>
              </a:rPr>
              <a:t>"park"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/>
              <a:t>parks)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; </a:t>
            </a:r>
            <a:r>
              <a:rPr lang="en-US" altLang="ko-KR" dirty="0">
                <a:solidFill>
                  <a:srgbClr val="808080"/>
                </a:solidFill>
                <a:effectLst/>
              </a:rPr>
              <a:t>// parks </a:t>
            </a:r>
            <a:r>
              <a:rPr lang="en-US" altLang="ko-KR" dirty="0" err="1">
                <a:solidFill>
                  <a:srgbClr val="808080"/>
                </a:solidFill>
                <a:effectLst/>
              </a:rPr>
              <a:t>ArrayList</a:t>
            </a:r>
            <a:r>
              <a:rPr lang="en-US" altLang="ko-KR" dirty="0">
                <a:solidFill>
                  <a:srgbClr val="808080"/>
                </a:solidFill>
                <a:effectLst/>
              </a:rPr>
              <a:t> 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넘기기</a:t>
            </a:r>
            <a:r>
              <a:rPr lang="en-US" altLang="ko-KR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=&gt; </a:t>
            </a:r>
            <a:r>
              <a:rPr lang="en-US" altLang="ko-KR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MapsActivity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가서 </a:t>
            </a:r>
            <a:r>
              <a:rPr lang="en-US" altLang="ko-KR" dirty="0">
                <a:solidFill>
                  <a:srgbClr val="9876AA"/>
                </a:solidFill>
                <a:effectLst/>
              </a:rPr>
              <a:t>parks </a:t>
            </a:r>
            <a:r>
              <a:rPr lang="en-US" altLang="ko-KR" dirty="0"/>
              <a:t>= (</a:t>
            </a:r>
            <a:r>
              <a:rPr lang="en-US" altLang="ko-KR" dirty="0" err="1"/>
              <a:t>ArrayList</a:t>
            </a:r>
            <a:r>
              <a:rPr lang="en-US" altLang="ko-KR" dirty="0"/>
              <a:t>&lt;Park&gt;)</a:t>
            </a:r>
            <a:r>
              <a:rPr lang="en-US" altLang="ko-KR" dirty="0" err="1"/>
              <a:t>getIntent</a:t>
            </a:r>
            <a:r>
              <a:rPr lang="en-US" altLang="ko-KR" dirty="0"/>
              <a:t>().</a:t>
            </a:r>
            <a:r>
              <a:rPr lang="en-US" altLang="ko-KR" dirty="0" err="1"/>
              <a:t>getSerializableExtra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6A8759"/>
                </a:solidFill>
                <a:effectLst/>
              </a:rPr>
              <a:t>"park"</a:t>
            </a:r>
            <a:r>
              <a:rPr lang="en-US" altLang="ko-KR" dirty="0"/>
              <a:t>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; </a:t>
            </a:r>
            <a:r>
              <a:rPr lang="en-US" altLang="ko-KR" dirty="0">
                <a:solidFill>
                  <a:srgbClr val="808080"/>
                </a:solidFill>
                <a:effectLst/>
              </a:rPr>
              <a:t>//park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받아옴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여기에서 </a:t>
            </a:r>
            <a:r>
              <a:rPr lang="ko-KR" altLang="en-US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받아옴</a:t>
            </a:r>
            <a:endParaRPr lang="en-US" altLang="ko-KR" dirty="0">
              <a:solidFill>
                <a:srgbClr val="80808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288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92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1. </a:t>
            </a:r>
            <a:r>
              <a:rPr lang="ko-KR" altLang="en-US" sz="1200" b="1" dirty="0" err="1"/>
              <a:t>챗봇을</a:t>
            </a:r>
            <a:r>
              <a:rPr lang="ko-KR" altLang="en-US" sz="1200" b="1" dirty="0"/>
              <a:t> 학습시킬 더 많은 학술자료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정보들 조사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2. </a:t>
            </a:r>
            <a:r>
              <a:rPr lang="ko-KR" altLang="en-US" sz="1200" b="1" dirty="0"/>
              <a:t>추가적인 의사소통 데이터 삽입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3. </a:t>
            </a:r>
            <a:r>
              <a:rPr lang="en-US" altLang="ko-KR" sz="1200" b="1" dirty="0" err="1"/>
              <a:t>Dialogflow</a:t>
            </a:r>
            <a:r>
              <a:rPr lang="ko-KR" altLang="en-US" sz="1200" b="1" dirty="0"/>
              <a:t>의 주기적인 의사소통 테스트를 통한 보완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4. </a:t>
            </a:r>
            <a:r>
              <a:rPr lang="en-US" altLang="ko-KR" sz="1200" b="1" dirty="0" err="1"/>
              <a:t>Dialogflow</a:t>
            </a:r>
            <a:r>
              <a:rPr lang="ko-KR" altLang="en-US" sz="1200" b="1" dirty="0"/>
              <a:t>에 </a:t>
            </a:r>
            <a:r>
              <a:rPr lang="en-US" altLang="ko-KR" sz="1200" b="1" dirty="0" err="1"/>
              <a:t>Json</a:t>
            </a:r>
            <a:r>
              <a:rPr lang="ko-KR" altLang="en-US" sz="1200" b="1" dirty="0"/>
              <a:t>을 이용해서 더 많은 기능을 추가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5. </a:t>
            </a:r>
            <a:r>
              <a:rPr lang="ko-KR" altLang="en-US" sz="1200" b="1" dirty="0" err="1"/>
              <a:t>금연어플인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NSchat</a:t>
            </a:r>
            <a:r>
              <a:rPr lang="ko-KR" altLang="en-US" sz="1200" b="1" dirty="0"/>
              <a:t>에 필요할 만한 화면과 기능 추가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6. </a:t>
            </a:r>
            <a:r>
              <a:rPr lang="en-US" altLang="ko-KR" sz="1200" b="1" dirty="0" err="1"/>
              <a:t>Dialogflow</a:t>
            </a:r>
            <a:r>
              <a:rPr lang="ko-KR" altLang="en-US" sz="1200" b="1" dirty="0"/>
              <a:t> 음성 인식 기능을 추가</a:t>
            </a:r>
            <a:endParaRPr lang="en-US" altLang="ko-KR" sz="1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7659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04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88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4653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31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877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25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589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079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0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63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33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95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58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9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13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14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00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95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67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8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studio?gclid=CjwKCAjw0a-SBhBkEiwApljU0pX7Bx9tIN7zPHI6E5jNHmLfMqkAS6CicHJWwjjtHVzs3qDHgbsbshoCiJ8QAvD_BwE&amp;gclsrc=aw.ds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hyperlink" Target="https://jupyter.org/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hyperlink" Target="https://dialogflow.cloud.google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8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github.com/Jeong-Yunchan/Capstone-Design-Projec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nosmk.khealth.or.kr/nsk/user/extra/ntcc/262/service/healthServiceSearch/jsp/LayOutPage.do" TargetMode="External"/><Relationship Id="rId3" Type="http://schemas.openxmlformats.org/officeDocument/2006/relationships/hyperlink" Target="https://health.chosun.com/site/data/html_dir/2020/03/03/2020030301606.html" TargetMode="External"/><Relationship Id="rId7" Type="http://schemas.openxmlformats.org/officeDocument/2006/relationships/hyperlink" Target="https://www.msdmanuals.com/ko-kr/%ED%99%88/%ED%8A%B9%EB%B3%84-%EC%A3%BC%EC%A0%9C/%ED%9D%A1%EC%97%B0/%EA%B8%88%EC%97%B0" TargetMode="External"/><Relationship Id="rId12" Type="http://schemas.openxmlformats.org/officeDocument/2006/relationships/hyperlink" Target="http://mdon.co.kr/mobile/article.html?no=32373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medworld.co.kr/news/articleView.html?idxno=200796" TargetMode="External"/><Relationship Id="rId11" Type="http://schemas.openxmlformats.org/officeDocument/2006/relationships/hyperlink" Target="http://kormedi.com/1202682/%EB%8B%B4%EB%B0%B0-%EB%81%8A%EC%9C%BC%EB%A0%A4%EB%A9%B4-%EC%9A%B4%EB%8F%99%EC%9D%84-%ED%95%B4%EB%9D%BC/" TargetMode="External"/><Relationship Id="rId5" Type="http://schemas.openxmlformats.org/officeDocument/2006/relationships/hyperlink" Target="https://www.cdc.gov/tobacco/features/new-year/korean/index.html" TargetMode="External"/><Relationship Id="rId10" Type="http://schemas.openxmlformats.org/officeDocument/2006/relationships/hyperlink" Target="https://www.nosmokeguide.go.kr/index.do" TargetMode="External"/><Relationship Id="rId4" Type="http://schemas.openxmlformats.org/officeDocument/2006/relationships/hyperlink" Target="http://www.samsunghospital.com/home/healthInfo/content/contenView.do?CONT_SRC_ID=30858&amp;CONT_SRC=HOMEPAGE&amp;CONT_ID=7005&amp;CONT_CLS_CD=001027" TargetMode="External"/><Relationship Id="rId9" Type="http://schemas.openxmlformats.org/officeDocument/2006/relationships/hyperlink" Target="https://www.mohw.go.kr/react/policy/index.jsp?PAR_MENU_ID=06&amp;MENU_ID=06330201&amp;PAGE=1&amp;topTitle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CD107EF-E740-4257-AAED-91A446212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53" y="3605719"/>
            <a:ext cx="2472062" cy="24790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4FA0B5-B79B-4747-818E-5F5D7A48E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744" y="1835075"/>
            <a:ext cx="2526290" cy="239997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47782" y="570616"/>
            <a:ext cx="9667689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구글 </a:t>
            </a:r>
            <a:r>
              <a:rPr lang="en-US" altLang="ko-KR" sz="2400" b="1" dirty="0" err="1"/>
              <a:t>Dialogflow</a:t>
            </a:r>
            <a:r>
              <a:rPr lang="en-US" altLang="ko-KR" sz="2400" b="1" dirty="0"/>
              <a:t> API</a:t>
            </a:r>
            <a:r>
              <a:rPr lang="ko-KR" altLang="en-US" sz="2400" b="1" dirty="0"/>
              <a:t>를 이용한 금연 도우미 </a:t>
            </a:r>
            <a:r>
              <a:rPr lang="ko-KR" altLang="en-US" sz="2400" b="1" dirty="0" err="1"/>
              <a:t>챗봇</a:t>
            </a:r>
            <a:r>
              <a:rPr lang="ko-KR" altLang="en-US" sz="2400" b="1" dirty="0"/>
              <a:t> 애플리케이션 개발 </a:t>
            </a:r>
            <a:r>
              <a:rPr lang="en-US" altLang="ko-KR" sz="2400" b="1" dirty="0"/>
              <a:t>– No Smoking Chat Project (</a:t>
            </a:r>
            <a:r>
              <a:rPr lang="en-US" altLang="ko-KR" sz="2400" b="1" dirty="0" err="1"/>
              <a:t>NSchat</a:t>
            </a:r>
            <a:r>
              <a:rPr lang="en-US" altLang="ko-KR" sz="2400" b="1" dirty="0"/>
              <a:t>)   [AI</a:t>
            </a:r>
            <a:r>
              <a:rPr lang="ko-KR" altLang="en-US" sz="2400" b="1" dirty="0"/>
              <a:t>팀</a:t>
            </a:r>
            <a:r>
              <a:rPr lang="en-US" altLang="ko-KR" sz="2400" b="1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FB4F1-FD03-4D5E-9124-AC2C5C73CA0D}"/>
              </a:ext>
            </a:extLst>
          </p:cNvPr>
          <p:cNvSpPr txBox="1"/>
          <p:nvPr/>
        </p:nvSpPr>
        <p:spPr>
          <a:xfrm>
            <a:off x="6786032" y="4164955"/>
            <a:ext cx="503946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금연 </a:t>
            </a:r>
            <a:r>
              <a:rPr lang="en-US" altLang="ko-KR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일차 팀 구성</a:t>
            </a:r>
            <a:endParaRPr lang="en-US" altLang="ko-KR" sz="25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/>
              <a:t>과</a:t>
            </a:r>
            <a:r>
              <a:rPr lang="en-US" altLang="ko-KR" dirty="0"/>
              <a:t>      </a:t>
            </a:r>
            <a:r>
              <a:rPr lang="ko-KR" altLang="en-US" dirty="0"/>
              <a:t>목</a:t>
            </a:r>
            <a:r>
              <a:rPr lang="en-US" altLang="ko-KR" dirty="0"/>
              <a:t>:</a:t>
            </a:r>
            <a:r>
              <a:rPr lang="ko-KR" altLang="en-US" dirty="0" err="1"/>
              <a:t>산학캡스톤</a:t>
            </a:r>
            <a:r>
              <a:rPr lang="ko-KR" altLang="en-US" dirty="0"/>
              <a:t> 디자인</a:t>
            </a:r>
            <a:endParaRPr lang="en-US" altLang="ko-KR" dirty="0"/>
          </a:p>
          <a:p>
            <a:r>
              <a:rPr lang="ko-KR" altLang="en-US" dirty="0"/>
              <a:t>학      기 </a:t>
            </a:r>
            <a:r>
              <a:rPr lang="en-US" altLang="ko-KR" dirty="0"/>
              <a:t>: 2022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r>
              <a:rPr lang="ko-KR" altLang="en-US" dirty="0"/>
              <a:t>담당교수</a:t>
            </a:r>
            <a:r>
              <a:rPr lang="en-US" altLang="ko-KR" dirty="0"/>
              <a:t>: </a:t>
            </a:r>
            <a:r>
              <a:rPr lang="ko-KR" altLang="en-US" dirty="0"/>
              <a:t>정현숙</a:t>
            </a:r>
            <a:r>
              <a:rPr lang="en-US" altLang="ko-KR" dirty="0"/>
              <a:t>(04</a:t>
            </a:r>
            <a:r>
              <a:rPr lang="ko-KR" altLang="en-US" dirty="0"/>
              <a:t>분반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조         </a:t>
            </a:r>
            <a:r>
              <a:rPr lang="en-US" altLang="ko-KR" dirty="0"/>
              <a:t>: 3</a:t>
            </a:r>
            <a:r>
              <a:rPr lang="ko-KR" altLang="en-US" dirty="0"/>
              <a:t>조</a:t>
            </a:r>
            <a:endParaRPr lang="en-US" altLang="ko-KR" dirty="0"/>
          </a:p>
          <a:p>
            <a:r>
              <a:rPr lang="ko-KR" altLang="en-US" dirty="0"/>
              <a:t>발 표 자 </a:t>
            </a:r>
            <a:r>
              <a:rPr lang="en-US" altLang="ko-KR" dirty="0"/>
              <a:t>: </a:t>
            </a:r>
            <a:r>
              <a:rPr lang="ko-KR" altLang="en-US" dirty="0"/>
              <a:t>정윤찬</a:t>
            </a:r>
            <a:endParaRPr lang="en-US" altLang="ko-KR" dirty="0"/>
          </a:p>
          <a:p>
            <a:r>
              <a:rPr lang="ko-KR" altLang="en-US" dirty="0"/>
              <a:t>소     속 </a:t>
            </a:r>
            <a:r>
              <a:rPr lang="en-US" altLang="ko-KR" dirty="0"/>
              <a:t>: </a:t>
            </a:r>
            <a:r>
              <a:rPr lang="ko-KR" altLang="en-US" dirty="0"/>
              <a:t>조선대학교 컴퓨터공학과</a:t>
            </a:r>
            <a:endParaRPr lang="en-US" altLang="ko-KR" dirty="0"/>
          </a:p>
          <a:p>
            <a:r>
              <a:rPr lang="ko-KR" altLang="en-US" dirty="0"/>
              <a:t>팀     원 </a:t>
            </a:r>
            <a:r>
              <a:rPr lang="en-US" altLang="ko-KR" dirty="0"/>
              <a:t>: </a:t>
            </a:r>
            <a:r>
              <a:rPr lang="ko-KR" altLang="en-US" dirty="0" err="1"/>
              <a:t>정윤찬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), </a:t>
            </a:r>
            <a:r>
              <a:rPr lang="ko-KR" altLang="en-US" dirty="0"/>
              <a:t>김민혁</a:t>
            </a:r>
            <a:r>
              <a:rPr lang="en-US" altLang="ko-KR" dirty="0"/>
              <a:t>, </a:t>
            </a:r>
            <a:r>
              <a:rPr lang="ko-KR" altLang="en-US" dirty="0"/>
              <a:t>문현준</a:t>
            </a:r>
            <a:r>
              <a:rPr lang="en-US" altLang="ko-KR" dirty="0"/>
              <a:t>, </a:t>
            </a:r>
            <a:r>
              <a:rPr lang="ko-KR" altLang="en-US" dirty="0" err="1"/>
              <a:t>조규인</a:t>
            </a:r>
            <a:endParaRPr lang="en-US" altLang="ko-KR" dirty="0"/>
          </a:p>
          <a:p>
            <a:r>
              <a:rPr lang="ko-KR" altLang="en-US" dirty="0"/>
              <a:t>발표일자</a:t>
            </a:r>
            <a:r>
              <a:rPr lang="en-US" altLang="ko-KR" dirty="0"/>
              <a:t> : 2022. 05. 30.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682AF-69A4-461E-B788-3C8FA92393D4}"/>
              </a:ext>
            </a:extLst>
          </p:cNvPr>
          <p:cNvSpPr txBox="1"/>
          <p:nvPr/>
        </p:nvSpPr>
        <p:spPr>
          <a:xfrm>
            <a:off x="11590789" y="6488668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67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채용 상담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B234B5-F1D4-4428-ACA7-A46122252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/>
          <a:stretch/>
        </p:blipFill>
        <p:spPr>
          <a:xfrm>
            <a:off x="2345188" y="1951819"/>
            <a:ext cx="4034308" cy="4070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03BC3-6462-4091-9668-E4A6368C83B4}"/>
              </a:ext>
            </a:extLst>
          </p:cNvPr>
          <p:cNvSpPr txBox="1"/>
          <p:nvPr/>
        </p:nvSpPr>
        <p:spPr>
          <a:xfrm>
            <a:off x="2974808" y="6192034"/>
            <a:ext cx="3038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http://hr-chat.skinnovation.com/</a:t>
            </a:r>
            <a:endParaRPr lang="ko-KR" altLang="en-US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1E32D-5515-496A-824E-F0E56809218A}"/>
              </a:ext>
            </a:extLst>
          </p:cNvPr>
          <p:cNvSpPr txBox="1"/>
          <p:nvPr/>
        </p:nvSpPr>
        <p:spPr>
          <a:xfrm>
            <a:off x="2771608" y="1305488"/>
            <a:ext cx="2530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SK </a:t>
            </a:r>
            <a:r>
              <a:rPr lang="ko-KR" altLang="en-US" dirty="0"/>
              <a:t>이노베이션 채리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0CCF05B-82FE-43F0-BDEC-80A4E9836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465" y="1808043"/>
            <a:ext cx="2190415" cy="42413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44FE4F-AEF4-4581-B47D-5821C252A304}"/>
              </a:ext>
            </a:extLst>
          </p:cNvPr>
          <p:cNvSpPr txBox="1"/>
          <p:nvPr/>
        </p:nvSpPr>
        <p:spPr>
          <a:xfrm>
            <a:off x="7988453" y="6192034"/>
            <a:ext cx="32557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https://careers.lg.com/main/Intro.rpi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AF7A14-6DC0-4C68-9992-C5FBBCFE4326}"/>
              </a:ext>
            </a:extLst>
          </p:cNvPr>
          <p:cNvSpPr txBox="1"/>
          <p:nvPr/>
        </p:nvSpPr>
        <p:spPr>
          <a:xfrm>
            <a:off x="8113154" y="1259322"/>
            <a:ext cx="40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LG</a:t>
            </a:r>
            <a:r>
              <a:rPr lang="ko-KR" altLang="en-US" dirty="0"/>
              <a:t>채용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r>
              <a:rPr lang="ko-KR" altLang="en-US" dirty="0" err="1"/>
              <a:t>엘리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9BA2C-7955-40ED-BA85-A57FB4AA69B3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941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63810" y="3150436"/>
            <a:ext cx="82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금융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27561-2B45-4B53-8C5F-BF5B4DF9B3F8}"/>
              </a:ext>
            </a:extLst>
          </p:cNvPr>
          <p:cNvSpPr txBox="1"/>
          <p:nvPr/>
        </p:nvSpPr>
        <p:spPr>
          <a:xfrm>
            <a:off x="2747762" y="1164019"/>
            <a:ext cx="240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KB </a:t>
            </a:r>
            <a:r>
              <a:rPr lang="ko-KR" altLang="en-US" dirty="0" err="1"/>
              <a:t>스타뱅킹</a:t>
            </a:r>
            <a:r>
              <a:rPr lang="ko-KR" altLang="en-US" dirty="0"/>
              <a:t> 비비</a:t>
            </a:r>
            <a:endParaRPr lang="en-US" altLang="ko-KR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084CC80-80E7-44C9-B2EB-21A93C736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762" y="1792340"/>
            <a:ext cx="2403853" cy="40127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CA0AB9-E047-4F2D-8503-E028E46FB298}"/>
              </a:ext>
            </a:extLst>
          </p:cNvPr>
          <p:cNvSpPr txBox="1"/>
          <p:nvPr/>
        </p:nvSpPr>
        <p:spPr>
          <a:xfrm>
            <a:off x="2905489" y="6039172"/>
            <a:ext cx="20883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https://www.kbstar.com/</a:t>
            </a:r>
            <a:endParaRPr lang="ko-KR" alt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D615D-313C-4DC6-9B08-052A4D8E0CE5}"/>
              </a:ext>
            </a:extLst>
          </p:cNvPr>
          <p:cNvSpPr txBox="1"/>
          <p:nvPr/>
        </p:nvSpPr>
        <p:spPr>
          <a:xfrm>
            <a:off x="7785099" y="1164019"/>
            <a:ext cx="203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신한카드 파니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5073D6-D07A-493F-9A15-D9C9EAB80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03" y="1792340"/>
            <a:ext cx="2496231" cy="39361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2637C6-552A-415A-85ED-1F8478C5331A}"/>
              </a:ext>
            </a:extLst>
          </p:cNvPr>
          <p:cNvSpPr txBox="1"/>
          <p:nvPr/>
        </p:nvSpPr>
        <p:spPr>
          <a:xfrm>
            <a:off x="6595699" y="6000881"/>
            <a:ext cx="516863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/>
              <a:t>https://www.shinhancard.com/eer/EERPROXY/chatWindowNA.shc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18DFF-EF24-4FBF-84EC-5AD603B298E2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11/38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415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5419" y="-1016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3128971"/>
            <a:ext cx="82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의료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27561-2B45-4B53-8C5F-BF5B4DF9B3F8}"/>
              </a:ext>
            </a:extLst>
          </p:cNvPr>
          <p:cNvSpPr txBox="1"/>
          <p:nvPr/>
        </p:nvSpPr>
        <p:spPr>
          <a:xfrm>
            <a:off x="2953523" y="1356110"/>
            <a:ext cx="224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당뇨관리 </a:t>
            </a:r>
            <a:r>
              <a:rPr lang="ko-KR" altLang="en-US" dirty="0" err="1"/>
              <a:t>핑거앤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CA0AB9-E047-4F2D-8503-E028E46FB298}"/>
              </a:ext>
            </a:extLst>
          </p:cNvPr>
          <p:cNvSpPr txBox="1"/>
          <p:nvPr/>
        </p:nvSpPr>
        <p:spPr>
          <a:xfrm>
            <a:off x="3000501" y="5990212"/>
            <a:ext cx="36844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http://www.fingern.co.kr/</a:t>
            </a:r>
            <a:endParaRPr lang="ko-KR" alt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D615D-313C-4DC6-9B08-052A4D8E0CE5}"/>
              </a:ext>
            </a:extLst>
          </p:cNvPr>
          <p:cNvSpPr txBox="1"/>
          <p:nvPr/>
        </p:nvSpPr>
        <p:spPr>
          <a:xfrm>
            <a:off x="7610559" y="1294655"/>
            <a:ext cx="2611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삼성서울 병원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2637C6-552A-415A-85ED-1F8478C5331A}"/>
              </a:ext>
            </a:extLst>
          </p:cNvPr>
          <p:cNvSpPr txBox="1"/>
          <p:nvPr/>
        </p:nvSpPr>
        <p:spPr>
          <a:xfrm>
            <a:off x="7210035" y="6007368"/>
            <a:ext cx="368449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/>
              <a:t>http://chatbot.samsunghospital.com:8080/#/</a:t>
            </a:r>
            <a:endParaRPr lang="ko-KR" altLang="en-US" sz="13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DFD0C89-65ED-41AB-A335-D4CC48642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501" y="1792338"/>
            <a:ext cx="2246126" cy="3953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3FCC85-1428-4D10-B013-D95F495CC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808" y="1756601"/>
            <a:ext cx="2938579" cy="3953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659486-C4EC-4795-A778-3151F686220B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590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국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외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챗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봇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55AAC-2DB9-4484-8C05-F6A61EB12C04}"/>
              </a:ext>
            </a:extLst>
          </p:cNvPr>
          <p:cNvSpPr txBox="1"/>
          <p:nvPr/>
        </p:nvSpPr>
        <p:spPr>
          <a:xfrm>
            <a:off x="8189099" y="6139319"/>
            <a:ext cx="19103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</a:rPr>
              <a:t>https://ko.duolingo.com/</a:t>
            </a:r>
            <a:endParaRPr lang="ko-KR" altLang="en-US" sz="13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92E40-F948-46C9-A7B6-E3049F4F3D4E}"/>
              </a:ext>
            </a:extLst>
          </p:cNvPr>
          <p:cNvSpPr txBox="1"/>
          <p:nvPr/>
        </p:nvSpPr>
        <p:spPr>
          <a:xfrm>
            <a:off x="3159463" y="6077440"/>
            <a:ext cx="26857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</a:rPr>
              <a:t>https://www.expedia.co.kr/service/</a:t>
            </a:r>
            <a:endParaRPr lang="ko-KR" altLang="en-US" sz="13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F82495-5406-4772-9C1B-8BBEA4550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879" y="1886174"/>
            <a:ext cx="2290003" cy="39954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87A0B2-201E-4834-91EC-046275692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97" y="1762416"/>
            <a:ext cx="2296598" cy="42429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6E42F9-D3EC-4EC3-962C-6B0E48599393}"/>
              </a:ext>
            </a:extLst>
          </p:cNvPr>
          <p:cNvSpPr txBox="1"/>
          <p:nvPr/>
        </p:nvSpPr>
        <p:spPr>
          <a:xfrm>
            <a:off x="3636548" y="1246438"/>
            <a:ext cx="140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익스피디아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84D5-C253-431F-85D5-E9AD457DF420}"/>
              </a:ext>
            </a:extLst>
          </p:cNvPr>
          <p:cNvSpPr txBox="1"/>
          <p:nvPr/>
        </p:nvSpPr>
        <p:spPr>
          <a:xfrm>
            <a:off x="8511094" y="1145727"/>
            <a:ext cx="126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듀오링고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BFBC1A-4EEE-4677-82AF-3D65A799ABD6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13/38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246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환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경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1D803BD-3BB6-47C2-A192-BAA45BB9B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52" y="1286356"/>
            <a:ext cx="1030325" cy="103032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C6DFE8B-03CD-48E7-81B2-3A6E88A923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817" y="2386376"/>
            <a:ext cx="262839" cy="2628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C49541-F609-44B1-9B1B-57EEF11219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69" y="2386376"/>
            <a:ext cx="280660" cy="28066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A6F2E36-58CC-40F4-A069-71A537E56C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129" y="2316971"/>
            <a:ext cx="377182" cy="3771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63A50C-D22F-4CDE-939F-D530B804146C}"/>
              </a:ext>
            </a:extLst>
          </p:cNvPr>
          <p:cNvSpPr txBox="1"/>
          <p:nvPr/>
        </p:nvSpPr>
        <p:spPr>
          <a:xfrm>
            <a:off x="4401458" y="1550761"/>
            <a:ext cx="7495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안드로이드 스튜디오 </a:t>
            </a:r>
            <a:r>
              <a:rPr lang="en-US" altLang="ko-KR" dirty="0"/>
              <a:t>(Android Studio)</a:t>
            </a:r>
            <a:r>
              <a:rPr lang="ko-KR" altLang="en-US" dirty="0"/>
              <a:t>는 안드로이드 및 안드로이드 전용 어플</a:t>
            </a:r>
            <a:r>
              <a:rPr lang="en-US" altLang="ko-KR" dirty="0"/>
              <a:t>(</a:t>
            </a:r>
            <a:r>
              <a:rPr lang="ko-KR" altLang="en-US" dirty="0"/>
              <a:t>앱</a:t>
            </a:r>
            <a:r>
              <a:rPr lang="en-US" altLang="ko-KR" dirty="0"/>
              <a:t>)</a:t>
            </a:r>
            <a:r>
              <a:rPr lang="ko-KR" altLang="en-US" dirty="0"/>
              <a:t>제작을 위한 공식</a:t>
            </a:r>
            <a:r>
              <a:rPr lang="en-US" altLang="ko-KR" dirty="0"/>
              <a:t> </a:t>
            </a:r>
            <a:r>
              <a:rPr lang="ko-KR" altLang="en-US" dirty="0"/>
              <a:t>통합 개발 환경 </a:t>
            </a:r>
            <a:r>
              <a:rPr lang="en-US" altLang="ko-KR" dirty="0"/>
              <a:t>(IDE)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5B22C-540A-49AE-9250-B9AE4A938B4D}"/>
              </a:ext>
            </a:extLst>
          </p:cNvPr>
          <p:cNvSpPr txBox="1"/>
          <p:nvPr/>
        </p:nvSpPr>
        <p:spPr>
          <a:xfrm>
            <a:off x="1813982" y="2386376"/>
            <a:ext cx="967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운영체제 </a:t>
            </a:r>
            <a:r>
              <a:rPr lang="en-US" altLang="ko-KR" sz="1400" dirty="0"/>
              <a:t>:           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32A0DE-C292-47C6-A50D-5A4B3567C411}"/>
              </a:ext>
            </a:extLst>
          </p:cNvPr>
          <p:cNvSpPr txBox="1"/>
          <p:nvPr/>
        </p:nvSpPr>
        <p:spPr>
          <a:xfrm>
            <a:off x="3389974" y="2683759"/>
            <a:ext cx="630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32/64bit</a:t>
            </a:r>
            <a:endParaRPr lang="ko-KR" altLang="en-US" sz="9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95" y="3216926"/>
            <a:ext cx="1654011" cy="70295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B6F258-EE77-4305-BC8B-54E58DEAB5BC}"/>
              </a:ext>
            </a:extLst>
          </p:cNvPr>
          <p:cNvSpPr txBox="1"/>
          <p:nvPr/>
        </p:nvSpPr>
        <p:spPr>
          <a:xfrm>
            <a:off x="4453023" y="3084796"/>
            <a:ext cx="6756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effectLst/>
                <a:latin typeface="Apple SD Gothic Neo"/>
              </a:rPr>
              <a:t>대화 형 사용자 인터페이스를 설계하고 모바일 앱</a:t>
            </a:r>
            <a:r>
              <a:rPr lang="en-US" altLang="ko-KR" b="0" i="0" dirty="0">
                <a:effectLst/>
                <a:latin typeface="Apple SD Gothic Neo"/>
              </a:rPr>
              <a:t>, </a:t>
            </a:r>
            <a:r>
              <a:rPr lang="ko-KR" altLang="en-US" b="0" i="0" dirty="0">
                <a:effectLst/>
                <a:latin typeface="Apple SD Gothic Neo"/>
              </a:rPr>
              <a:t>웹 애플리케이션</a:t>
            </a:r>
            <a:r>
              <a:rPr lang="en-US" altLang="ko-KR" b="0" i="0" dirty="0">
                <a:effectLst/>
                <a:latin typeface="Apple SD Gothic Neo"/>
              </a:rPr>
              <a:t>, </a:t>
            </a:r>
            <a:r>
              <a:rPr lang="ko-KR" altLang="en-US" b="0" i="0" dirty="0">
                <a:effectLst/>
                <a:latin typeface="Apple SD Gothic Neo"/>
              </a:rPr>
              <a:t>기기</a:t>
            </a:r>
            <a:r>
              <a:rPr lang="en-US" altLang="ko-KR" b="0" i="0" dirty="0">
                <a:effectLst/>
                <a:latin typeface="Apple SD Gothic Neo"/>
              </a:rPr>
              <a:t>, </a:t>
            </a:r>
            <a:r>
              <a:rPr lang="ko-KR" altLang="en-US" b="0" i="0" dirty="0">
                <a:effectLst/>
                <a:latin typeface="Apple SD Gothic Neo"/>
              </a:rPr>
              <a:t>봇</a:t>
            </a:r>
            <a:r>
              <a:rPr lang="en-US" altLang="ko-KR" b="0" i="0" dirty="0">
                <a:effectLst/>
                <a:latin typeface="Apple SD Gothic Neo"/>
              </a:rPr>
              <a:t>, </a:t>
            </a:r>
            <a:r>
              <a:rPr lang="ko-KR" altLang="en-US" b="0" i="0" dirty="0">
                <a:effectLst/>
                <a:latin typeface="Apple SD Gothic Neo"/>
              </a:rPr>
              <a:t>대화 형 음성 응답 시스템 및 관련 용도에 통합하는 데 사용되는 자연어 이해 플랫폼</a:t>
            </a:r>
            <a:r>
              <a:rPr lang="en-US" altLang="ko-KR" b="0" i="0" dirty="0">
                <a:effectLst/>
                <a:latin typeface="Apple SD Gothic Neo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E4E4A-0306-4569-8D3C-669400DE5307}"/>
              </a:ext>
            </a:extLst>
          </p:cNvPr>
          <p:cNvSpPr txBox="1"/>
          <p:nvPr/>
        </p:nvSpPr>
        <p:spPr>
          <a:xfrm>
            <a:off x="1883569" y="2850156"/>
            <a:ext cx="2384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linkClick r:id="rId8"/>
              </a:rPr>
              <a:t>https://developer.android.com/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552A8-6388-4056-ABF0-33763721721E}"/>
              </a:ext>
            </a:extLst>
          </p:cNvPr>
          <p:cNvSpPr txBox="1"/>
          <p:nvPr/>
        </p:nvSpPr>
        <p:spPr>
          <a:xfrm>
            <a:off x="1698563" y="3773204"/>
            <a:ext cx="2757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linkClick r:id="rId9"/>
              </a:rPr>
              <a:t>https://dialogflow.cloud.google.com/</a:t>
            </a:r>
            <a:endParaRPr lang="ko-KR" alt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633217-C7F3-4444-A980-79A497E7FB23}"/>
              </a:ext>
            </a:extLst>
          </p:cNvPr>
          <p:cNvSpPr/>
          <p:nvPr/>
        </p:nvSpPr>
        <p:spPr>
          <a:xfrm>
            <a:off x="319948" y="206113"/>
            <a:ext cx="275723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E17E78-6F17-40BC-8157-AC661D779812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14/38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1B061-6D98-57C2-47A9-A392CD407783}"/>
              </a:ext>
            </a:extLst>
          </p:cNvPr>
          <p:cNvSpPr txBox="1"/>
          <p:nvPr/>
        </p:nvSpPr>
        <p:spPr>
          <a:xfrm>
            <a:off x="4453023" y="2254667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NSchat</a:t>
            </a:r>
            <a:r>
              <a:rPr lang="ko-KR" altLang="en-US" dirty="0"/>
              <a:t>의 어플리케이션 개발 환경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012DF-02A9-E379-3070-9D79AC7CD6E6}"/>
              </a:ext>
            </a:extLst>
          </p:cNvPr>
          <p:cNvSpPr txBox="1"/>
          <p:nvPr/>
        </p:nvSpPr>
        <p:spPr>
          <a:xfrm>
            <a:off x="4453023" y="4047949"/>
            <a:ext cx="436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NSchat</a:t>
            </a:r>
            <a:r>
              <a:rPr lang="ko-KR" altLang="en-US" dirty="0"/>
              <a:t>의 </a:t>
            </a:r>
            <a:r>
              <a:rPr lang="ko-KR" altLang="en-US" dirty="0" err="1"/>
              <a:t>챗봇</a:t>
            </a:r>
            <a:r>
              <a:rPr lang="ko-KR" altLang="en-US" dirty="0"/>
              <a:t> 사용과 학습을 위한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695C4B-1D46-FB7F-9E18-40BF0FF637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197" y="4857842"/>
            <a:ext cx="781045" cy="90503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6CF9097-D1A9-AC60-990C-300E81FBDFEB}"/>
              </a:ext>
            </a:extLst>
          </p:cNvPr>
          <p:cNvSpPr txBox="1"/>
          <p:nvPr/>
        </p:nvSpPr>
        <p:spPr>
          <a:xfrm>
            <a:off x="2168708" y="5748446"/>
            <a:ext cx="1516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11"/>
              </a:rPr>
              <a:t>https://jupyter.org/</a:t>
            </a:r>
            <a:endParaRPr lang="en-US" altLang="ko-KR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E98260-57BF-F4EF-B985-5398A50D810A}"/>
              </a:ext>
            </a:extLst>
          </p:cNvPr>
          <p:cNvSpPr txBox="1"/>
          <p:nvPr/>
        </p:nvSpPr>
        <p:spPr>
          <a:xfrm>
            <a:off x="4453023" y="4879894"/>
            <a:ext cx="4841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effectLst/>
                <a:latin typeface="Open Sans" panose="020B0606030504020204" pitchFamily="34" charset="0"/>
              </a:rPr>
              <a:t>Jupyter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에서 제작한 </a:t>
            </a:r>
            <a:r>
              <a:rPr lang="en-US" altLang="ko-KR" dirty="0">
                <a:latin typeface="Open Sans" panose="020B0606030504020204" pitchFamily="34" charset="0"/>
              </a:rPr>
              <a:t>Python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용 </a:t>
            </a:r>
            <a:r>
              <a:rPr lang="ko-KR" altLang="en-US" dirty="0">
                <a:latin typeface="Open Sans" panose="020B0606030504020204" pitchFamily="34" charset="0"/>
              </a:rPr>
              <a:t>통합 개발 환경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4F2665-8541-9319-F8CD-0D787D03BE82}"/>
              </a:ext>
            </a:extLst>
          </p:cNvPr>
          <p:cNvSpPr txBox="1"/>
          <p:nvPr/>
        </p:nvSpPr>
        <p:spPr>
          <a:xfrm>
            <a:off x="4453023" y="5362611"/>
            <a:ext cx="5598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DATA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를 모아 놓은 엑셀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파일을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inherit"/>
              </a:rPr>
              <a:t>Json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파일 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바꿀때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 사용</a:t>
            </a:r>
            <a:endParaRPr lang="ko-KR" altLang="en-US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415472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시스템 구조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29586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D803BD-3BB6-47C2-A192-BAA45BB9B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836" y="2728108"/>
            <a:ext cx="1377739" cy="137773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" r="1217"/>
          <a:stretch/>
        </p:blipFill>
        <p:spPr>
          <a:xfrm>
            <a:off x="9728963" y="3519889"/>
            <a:ext cx="1898402" cy="829202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7DDE62-94E6-4190-BE36-04114E28CD44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7450575" y="3416978"/>
            <a:ext cx="2278388" cy="5175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4BC3825-5845-4179-AE25-7C166AD61DDA}"/>
              </a:ext>
            </a:extLst>
          </p:cNvPr>
          <p:cNvSpPr txBox="1"/>
          <p:nvPr/>
        </p:nvSpPr>
        <p:spPr>
          <a:xfrm>
            <a:off x="6417138" y="5125023"/>
            <a:ext cx="225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사용자가 질문한</a:t>
            </a:r>
            <a:endParaRPr lang="en-US" altLang="ko-KR" sz="1600" dirty="0"/>
          </a:p>
          <a:p>
            <a:r>
              <a:rPr lang="ko-KR" altLang="en-US" sz="1600" dirty="0"/>
              <a:t> 텍스트 </a:t>
            </a:r>
            <a:r>
              <a:rPr lang="ko-KR" altLang="en-US" sz="1600" dirty="0">
                <a:solidFill>
                  <a:srgbClr val="0070C0"/>
                </a:solidFill>
              </a:rPr>
              <a:t>데이터 저장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5F047DD-7372-4762-B1F5-842485FA9142}"/>
              </a:ext>
            </a:extLst>
          </p:cNvPr>
          <p:cNvSpPr txBox="1"/>
          <p:nvPr/>
        </p:nvSpPr>
        <p:spPr>
          <a:xfrm rot="798229">
            <a:off x="7702203" y="3300879"/>
            <a:ext cx="1864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학습한 </a:t>
            </a:r>
            <a:r>
              <a:rPr lang="ko-KR" altLang="en-US" sz="1600" dirty="0" err="1">
                <a:solidFill>
                  <a:srgbClr val="0070C0"/>
                </a:solidFill>
              </a:rPr>
              <a:t>챗봇</a:t>
            </a:r>
            <a:r>
              <a:rPr lang="ko-KR" altLang="en-US" sz="1600" dirty="0">
                <a:solidFill>
                  <a:srgbClr val="0070C0"/>
                </a:solidFill>
              </a:rPr>
              <a:t> 연결</a:t>
            </a:r>
          </a:p>
        </p:txBody>
      </p:sp>
      <p:pic>
        <p:nvPicPr>
          <p:cNvPr id="72" name="그림 71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3AE46057-4FF5-42F0-8D22-58D280A6A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188" y="1069202"/>
            <a:ext cx="1551952" cy="155195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9C1A290-368B-48C5-A767-6EE403BC9C97}"/>
              </a:ext>
            </a:extLst>
          </p:cNvPr>
          <p:cNvSpPr txBox="1"/>
          <p:nvPr/>
        </p:nvSpPr>
        <p:spPr>
          <a:xfrm>
            <a:off x="2358208" y="2181603"/>
            <a:ext cx="2958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금연</a:t>
            </a:r>
            <a:r>
              <a:rPr lang="en-US" altLang="ko-KR" sz="1600" dirty="0"/>
              <a:t> DATA, </a:t>
            </a:r>
            <a:r>
              <a:rPr lang="ko-KR" altLang="en-US" sz="1600" dirty="0"/>
              <a:t>의사소통 </a:t>
            </a:r>
            <a:r>
              <a:rPr lang="en-US" altLang="ko-KR" sz="1600" dirty="0" err="1"/>
              <a:t>xls</a:t>
            </a:r>
            <a:r>
              <a:rPr lang="en-US" altLang="ko-KR" sz="1600" dirty="0"/>
              <a:t> </a:t>
            </a:r>
            <a:r>
              <a:rPr lang="ko-KR" altLang="en-US" sz="1600" dirty="0"/>
              <a:t>파일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금연두드림</a:t>
            </a:r>
            <a:r>
              <a:rPr lang="en-US" altLang="ko-KR" sz="1600" dirty="0"/>
              <a:t>,</a:t>
            </a:r>
            <a:r>
              <a:rPr lang="ko-KR" altLang="en-US" sz="1600" dirty="0" err="1"/>
              <a:t>금연길라잡이</a:t>
            </a:r>
            <a:r>
              <a:rPr lang="ko-KR" altLang="en-US" sz="1600" dirty="0"/>
              <a:t> 사이트 등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40AD292-1339-4C40-8E94-6C7090664E5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4928461" y="1845178"/>
            <a:ext cx="4973727" cy="23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31CEF01-0265-4EB6-B780-4BE9B91AF156}"/>
              </a:ext>
            </a:extLst>
          </p:cNvPr>
          <p:cNvCxnSpPr>
            <a:cxnSpLocks/>
            <a:stCxn id="72" idx="2"/>
            <a:endCxn id="30" idx="0"/>
          </p:cNvCxnSpPr>
          <p:nvPr/>
        </p:nvCxnSpPr>
        <p:spPr>
          <a:xfrm>
            <a:off x="10678164" y="2621154"/>
            <a:ext cx="0" cy="8987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591B96B-A8B0-45E6-A6E5-83F559BF29AD}"/>
              </a:ext>
            </a:extLst>
          </p:cNvPr>
          <p:cNvSpPr txBox="1"/>
          <p:nvPr/>
        </p:nvSpPr>
        <p:spPr>
          <a:xfrm>
            <a:off x="5946957" y="1432426"/>
            <a:ext cx="32173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Python</a:t>
            </a:r>
            <a:r>
              <a:rPr lang="ko-KR" altLang="en-US" sz="1500" dirty="0"/>
              <a:t>을 이용하여 </a:t>
            </a:r>
            <a:r>
              <a:rPr lang="en-US" altLang="ko-KR" sz="1500" dirty="0" err="1"/>
              <a:t>Json</a:t>
            </a:r>
            <a:r>
              <a:rPr lang="en-US" altLang="ko-KR" sz="1500" dirty="0"/>
              <a:t> </a:t>
            </a:r>
            <a:r>
              <a:rPr lang="ko-KR" altLang="en-US" sz="1500" dirty="0"/>
              <a:t>으로 변환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4D1E284-EE21-4623-A4B2-782119835FEC}"/>
              </a:ext>
            </a:extLst>
          </p:cNvPr>
          <p:cNvSpPr txBox="1"/>
          <p:nvPr/>
        </p:nvSpPr>
        <p:spPr>
          <a:xfrm>
            <a:off x="9332171" y="2866478"/>
            <a:ext cx="1377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70C0"/>
                </a:solidFill>
              </a:rPr>
              <a:t>데이터 학습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11D4FC-8397-40C5-90B3-38696569BC2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15/38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1BD425-3E21-372E-70E4-19D2F919685B}"/>
              </a:ext>
            </a:extLst>
          </p:cNvPr>
          <p:cNvSpPr txBox="1"/>
          <p:nvPr/>
        </p:nvSpPr>
        <p:spPr>
          <a:xfrm>
            <a:off x="6880702" y="5628803"/>
            <a:ext cx="2036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 err="1">
                <a:effectLst/>
                <a:latin typeface="Whitney"/>
              </a:rPr>
              <a:t>php</a:t>
            </a:r>
            <a:r>
              <a:rPr lang="ko-KR" altLang="en-US" sz="1600" b="0" i="0" dirty="0">
                <a:effectLst/>
                <a:latin typeface="Whitney"/>
              </a:rPr>
              <a:t>를 이용해서 연동</a:t>
            </a:r>
            <a:endParaRPr lang="ko-KR" alt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C898B3-EE5F-D05F-F02C-2178D6F917FC}"/>
              </a:ext>
            </a:extLst>
          </p:cNvPr>
          <p:cNvSpPr txBox="1"/>
          <p:nvPr/>
        </p:nvSpPr>
        <p:spPr>
          <a:xfrm>
            <a:off x="2748694" y="5740792"/>
            <a:ext cx="1714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effectLst/>
                <a:latin typeface="Whitney"/>
              </a:rPr>
              <a:t>광주광역시 동구 </a:t>
            </a:r>
            <a:endParaRPr lang="en-US" altLang="ko-KR" sz="1600" b="0" i="0" dirty="0">
              <a:effectLst/>
              <a:latin typeface="Whitney"/>
            </a:endParaRPr>
          </a:p>
          <a:p>
            <a:r>
              <a:rPr lang="ko-KR" altLang="en-US" sz="1600" b="0" i="0" dirty="0">
                <a:effectLst/>
                <a:latin typeface="Whitney"/>
              </a:rPr>
              <a:t>공원데이터 </a:t>
            </a:r>
            <a:r>
              <a:rPr lang="en-US" altLang="ko-KR" sz="1600" b="0" i="0" dirty="0">
                <a:effectLst/>
                <a:latin typeface="Whitney"/>
              </a:rPr>
              <a:t>XML</a:t>
            </a:r>
          </a:p>
          <a:p>
            <a:r>
              <a:rPr lang="en-US" altLang="ko-KR" sz="1600" dirty="0">
                <a:latin typeface="Whitney"/>
              </a:rPr>
              <a:t>(</a:t>
            </a:r>
            <a:r>
              <a:rPr lang="ko-KR" altLang="en-US" sz="1600" dirty="0" err="1">
                <a:latin typeface="Whitney"/>
              </a:rPr>
              <a:t>공공데이터포털</a:t>
            </a:r>
            <a:r>
              <a:rPr lang="en-US" altLang="ko-KR" sz="1600" dirty="0">
                <a:latin typeface="Whitney"/>
              </a:rPr>
              <a:t>)</a:t>
            </a:r>
            <a:endParaRPr lang="ko-KR" altLang="en-US" sz="1600" dirty="0"/>
          </a:p>
        </p:txBody>
      </p:sp>
      <p:pic>
        <p:nvPicPr>
          <p:cNvPr id="1039" name="Picture 15">
            <a:extLst>
              <a:ext uri="{FF2B5EF4-FFF2-40B4-BE49-F238E27FC236}">
                <a16:creationId xmlns:a16="http://schemas.microsoft.com/office/drawing/2014/main" id="{4B04AF30-B1A5-6839-F520-465026DE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694" y="3294208"/>
            <a:ext cx="1545279" cy="128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61697D8-D63A-FCB9-6DC2-6F2E691B9998}"/>
              </a:ext>
            </a:extLst>
          </p:cNvPr>
          <p:cNvCxnSpPr>
            <a:cxnSpLocks/>
          </p:cNvCxnSpPr>
          <p:nvPr/>
        </p:nvCxnSpPr>
        <p:spPr>
          <a:xfrm flipV="1">
            <a:off x="3521334" y="4540803"/>
            <a:ext cx="0" cy="1179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0AACA69-3450-5A4D-5439-1E765E6B1897}"/>
              </a:ext>
            </a:extLst>
          </p:cNvPr>
          <p:cNvSpPr txBox="1"/>
          <p:nvPr/>
        </p:nvSpPr>
        <p:spPr>
          <a:xfrm>
            <a:off x="3616506" y="4933083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0070C0"/>
                </a:solidFill>
              </a:rPr>
              <a:t>파싱</a:t>
            </a:r>
            <a:r>
              <a:rPr lang="ko-KR" altLang="en-US" sz="1600" dirty="0" err="1"/>
              <a:t>하여</a:t>
            </a:r>
            <a:r>
              <a:rPr lang="ko-KR" altLang="en-US" sz="1600" dirty="0"/>
              <a:t> 마커로 표시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3A34214-DC18-04F7-DD83-BCEEC265A5FB}"/>
              </a:ext>
            </a:extLst>
          </p:cNvPr>
          <p:cNvCxnSpPr>
            <a:cxnSpLocks/>
            <a:stCxn id="5" idx="1"/>
            <a:endCxn id="1039" idx="3"/>
          </p:cNvCxnSpPr>
          <p:nvPr/>
        </p:nvCxnSpPr>
        <p:spPr>
          <a:xfrm flipH="1">
            <a:off x="4293973" y="3416978"/>
            <a:ext cx="1778863" cy="5175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372ACBB-D058-0F1A-D8AB-0ED1C8B64878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6835407" y="4432371"/>
            <a:ext cx="2526006" cy="1335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958FDB56-9ED7-CD24-A785-11EF9E30ED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86" y="1220291"/>
            <a:ext cx="1121653" cy="9838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7C1498D-472C-D8FD-552A-BB542908A6B3}"/>
              </a:ext>
            </a:extLst>
          </p:cNvPr>
          <p:cNvSpPr txBox="1"/>
          <p:nvPr/>
        </p:nvSpPr>
        <p:spPr>
          <a:xfrm>
            <a:off x="5840893" y="1906044"/>
            <a:ext cx="35205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 </a:t>
            </a:r>
            <a:r>
              <a:rPr lang="en-US" altLang="ko-KR" sz="1500" dirty="0" err="1"/>
              <a:t>Dialogflow</a:t>
            </a:r>
            <a:r>
              <a:rPr lang="ko-KR" altLang="en-US" sz="1500" dirty="0"/>
              <a:t>는 웹 상에 존재하기 때문에 </a:t>
            </a:r>
            <a:r>
              <a:rPr lang="en-US" altLang="ko-KR" sz="1500" dirty="0" err="1"/>
              <a:t>Json</a:t>
            </a:r>
            <a:r>
              <a:rPr lang="ko-KR" altLang="en-US" sz="1500" dirty="0"/>
              <a:t>을 사용한 데이터를 학습시켜줄 수 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56" name="그림 55" descr="컵, 식탁용기구이(가) 표시된 사진&#10;&#10;자동 생성된 설명">
            <a:extLst>
              <a:ext uri="{FF2B5EF4-FFF2-40B4-BE49-F238E27FC236}">
                <a16:creationId xmlns:a16="http://schemas.microsoft.com/office/drawing/2014/main" id="{82F3FC98-34CB-BC55-3F69-52D80E17DC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64" y="5393543"/>
            <a:ext cx="754974" cy="903387"/>
          </a:xfrm>
          <a:prstGeom prst="rect">
            <a:avLst/>
          </a:prstGeom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F9749-95CD-957D-3956-F90334AB1307}"/>
              </a:ext>
            </a:extLst>
          </p:cNvPr>
          <p:cNvCxnSpPr>
            <a:cxnSpLocks/>
          </p:cNvCxnSpPr>
          <p:nvPr/>
        </p:nvCxnSpPr>
        <p:spPr>
          <a:xfrm flipV="1">
            <a:off x="9989295" y="4200472"/>
            <a:ext cx="0" cy="1179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DE68C0C-E514-38B1-C7C1-4D8B78685EE7}"/>
              </a:ext>
            </a:extLst>
          </p:cNvPr>
          <p:cNvSpPr txBox="1"/>
          <p:nvPr/>
        </p:nvSpPr>
        <p:spPr>
          <a:xfrm>
            <a:off x="10021040" y="4455818"/>
            <a:ext cx="1898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학습이 필요하다고</a:t>
            </a:r>
            <a:endParaRPr lang="en-US" altLang="ko-KR" sz="1600" dirty="0"/>
          </a:p>
          <a:p>
            <a:r>
              <a:rPr lang="ko-KR" altLang="en-US" sz="1600" dirty="0"/>
              <a:t>생각되는 질문은 </a:t>
            </a:r>
            <a:endParaRPr lang="en-US" altLang="ko-KR" sz="1600" dirty="0"/>
          </a:p>
          <a:p>
            <a:r>
              <a:rPr lang="en-US" altLang="ko-KR" sz="1600" dirty="0" err="1">
                <a:solidFill>
                  <a:srgbClr val="0070C0"/>
                </a:solidFill>
              </a:rPr>
              <a:t>Dialogflow</a:t>
            </a:r>
            <a:r>
              <a:rPr lang="ko-KR" altLang="en-US" sz="1600" dirty="0">
                <a:solidFill>
                  <a:srgbClr val="0070C0"/>
                </a:solidFill>
              </a:rPr>
              <a:t>에 학습</a:t>
            </a:r>
            <a:endParaRPr lang="en-US" altLang="ko-KR" sz="1600" dirty="0">
              <a:solidFill>
                <a:srgbClr val="0070C0"/>
              </a:solidFill>
            </a:endParaRPr>
          </a:p>
        </p:txBody>
      </p:sp>
      <p:sp>
        <p:nvSpPr>
          <p:cNvPr id="64" name="L 도형 63">
            <a:extLst>
              <a:ext uri="{FF2B5EF4-FFF2-40B4-BE49-F238E27FC236}">
                <a16:creationId xmlns:a16="http://schemas.microsoft.com/office/drawing/2014/main" id="{3FF465DF-3026-6606-DE25-A0ADEA57368D}"/>
              </a:ext>
            </a:extLst>
          </p:cNvPr>
          <p:cNvSpPr/>
          <p:nvPr/>
        </p:nvSpPr>
        <p:spPr>
          <a:xfrm rot="18275187">
            <a:off x="-311473" y="-147010"/>
            <a:ext cx="1128041" cy="663957"/>
          </a:xfrm>
          <a:prstGeom prst="corner">
            <a:avLst>
              <a:gd name="adj1" fmla="val 26836"/>
              <a:gd name="adj2" fmla="val 23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2A6DE7-3F61-9D79-D6B7-C03725392BCD}"/>
              </a:ext>
            </a:extLst>
          </p:cNvPr>
          <p:cNvSpPr txBox="1"/>
          <p:nvPr/>
        </p:nvSpPr>
        <p:spPr>
          <a:xfrm>
            <a:off x="5491840" y="4093817"/>
            <a:ext cx="268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앱</a:t>
            </a:r>
            <a:r>
              <a:rPr lang="en-US" altLang="ko-KR" sz="1600" dirty="0"/>
              <a:t> (</a:t>
            </a:r>
            <a:r>
              <a:rPr lang="ko-KR" altLang="en-US" sz="1600" dirty="0"/>
              <a:t>안드로이드 스튜디오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0EDD5-8CE9-A894-CC62-E97C85C331EC}"/>
              </a:ext>
            </a:extLst>
          </p:cNvPr>
          <p:cNvSpPr txBox="1"/>
          <p:nvPr/>
        </p:nvSpPr>
        <p:spPr>
          <a:xfrm>
            <a:off x="10678164" y="2769231"/>
            <a:ext cx="1133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한글</a:t>
            </a:r>
            <a:r>
              <a:rPr lang="en-US" altLang="ko-KR" sz="1600" dirty="0"/>
              <a:t>intent</a:t>
            </a:r>
          </a:p>
          <a:p>
            <a:r>
              <a:rPr lang="ko-KR" altLang="en-US" sz="1600" dirty="0"/>
              <a:t>영어</a:t>
            </a:r>
            <a:r>
              <a:rPr lang="en-US" altLang="ko-KR" sz="1600" dirty="0"/>
              <a:t>intent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7287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8FA4B7-91DD-40AB-A340-D138192C61FF}"/>
              </a:ext>
            </a:extLst>
          </p:cNvPr>
          <p:cNvSpPr/>
          <p:nvPr/>
        </p:nvSpPr>
        <p:spPr>
          <a:xfrm>
            <a:off x="0" y="874010"/>
            <a:ext cx="12192000" cy="60013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F590DD-90AC-425B-9BDF-879849F8D067}"/>
              </a:ext>
            </a:extLst>
          </p:cNvPr>
          <p:cNvSpPr/>
          <p:nvPr/>
        </p:nvSpPr>
        <p:spPr>
          <a:xfrm>
            <a:off x="319948" y="206113"/>
            <a:ext cx="688734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화면 설계도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(Kakao Oven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이용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D75204C-A90F-421E-957D-49BED3AB78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9" y="1309517"/>
            <a:ext cx="1638751" cy="27912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6474CEC-611C-4227-A2EA-A4701981A1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215" y="1309517"/>
            <a:ext cx="1638751" cy="27912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7E5CE2-100A-421F-B584-C632EB7C54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326" y="945332"/>
            <a:ext cx="1448700" cy="2467516"/>
          </a:xfrm>
          <a:prstGeom prst="rect">
            <a:avLst/>
          </a:prstGeom>
        </p:spPr>
      </p:pic>
      <p:pic>
        <p:nvPicPr>
          <p:cNvPr id="23" name="그림 22" descr="지도이(가) 표시된 사진&#10;&#10;자동 생성된 설명">
            <a:extLst>
              <a:ext uri="{FF2B5EF4-FFF2-40B4-BE49-F238E27FC236}">
                <a16:creationId xmlns:a16="http://schemas.microsoft.com/office/drawing/2014/main" id="{CB90938F-C2AE-4764-84D2-1475BD68EE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326" y="3874666"/>
            <a:ext cx="1473797" cy="2552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FC564C89-9D14-4FBF-AC65-5C5CBD10E898}"/>
              </a:ext>
            </a:extLst>
          </p:cNvPr>
          <p:cNvSpPr/>
          <p:nvPr/>
        </p:nvSpPr>
        <p:spPr>
          <a:xfrm>
            <a:off x="2142104" y="2718903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A2C4C45-6D8B-4B99-8DBE-6D92C7AA7758}"/>
              </a:ext>
            </a:extLst>
          </p:cNvPr>
          <p:cNvSpPr/>
          <p:nvPr/>
        </p:nvSpPr>
        <p:spPr>
          <a:xfrm>
            <a:off x="4320881" y="2778394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066D102-B786-45DA-BA11-20E4225D8F62}"/>
              </a:ext>
            </a:extLst>
          </p:cNvPr>
          <p:cNvSpPr/>
          <p:nvPr/>
        </p:nvSpPr>
        <p:spPr>
          <a:xfrm>
            <a:off x="9125882" y="2549344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917B92E0-ABE5-4016-A1B6-95313446F176}"/>
              </a:ext>
            </a:extLst>
          </p:cNvPr>
          <p:cNvSpPr/>
          <p:nvPr/>
        </p:nvSpPr>
        <p:spPr>
          <a:xfrm rot="1744546">
            <a:off x="9153920" y="4337676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768219-B269-46A6-A9BD-4893B92CAB32}"/>
              </a:ext>
            </a:extLst>
          </p:cNvPr>
          <p:cNvSpPr txBox="1"/>
          <p:nvPr/>
        </p:nvSpPr>
        <p:spPr>
          <a:xfrm>
            <a:off x="195042" y="4303669"/>
            <a:ext cx="1906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어플 최초 </a:t>
            </a:r>
            <a:r>
              <a:rPr lang="ko-KR" altLang="en-US" sz="1200" b="1" dirty="0" err="1"/>
              <a:t>실행시</a:t>
            </a:r>
            <a:r>
              <a:rPr lang="ko-KR" altLang="en-US" sz="1200" b="1" dirty="0"/>
              <a:t>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6EC098-1EA8-4E7B-A613-46C939AB5811}"/>
              </a:ext>
            </a:extLst>
          </p:cNvPr>
          <p:cNvSpPr txBox="1"/>
          <p:nvPr/>
        </p:nvSpPr>
        <p:spPr>
          <a:xfrm>
            <a:off x="10243228" y="3445153"/>
            <a:ext cx="761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채팅화면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E9B2FB-9AD0-4047-BD64-A3049571F6BE}"/>
              </a:ext>
            </a:extLst>
          </p:cNvPr>
          <p:cNvSpPr txBox="1"/>
          <p:nvPr/>
        </p:nvSpPr>
        <p:spPr>
          <a:xfrm>
            <a:off x="10072032" y="6503331"/>
            <a:ext cx="1103668" cy="26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공원 위치지도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2825D6-BA26-418E-B14F-4180EBF53BF2}"/>
              </a:ext>
            </a:extLst>
          </p:cNvPr>
          <p:cNvSpPr txBox="1"/>
          <p:nvPr/>
        </p:nvSpPr>
        <p:spPr>
          <a:xfrm>
            <a:off x="11461081" y="6484422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16/38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66A418-03D2-FB52-A438-9E9103950ECC}"/>
              </a:ext>
            </a:extLst>
          </p:cNvPr>
          <p:cNvSpPr txBox="1"/>
          <p:nvPr/>
        </p:nvSpPr>
        <p:spPr>
          <a:xfrm>
            <a:off x="2467537" y="4318565"/>
            <a:ext cx="1638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초기 정보 입력 화면</a:t>
            </a:r>
            <a:endParaRPr lang="en-US" altLang="ko-KR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2CD31-4438-C3DC-C349-A682E7C61252}"/>
              </a:ext>
            </a:extLst>
          </p:cNvPr>
          <p:cNvSpPr txBox="1"/>
          <p:nvPr/>
        </p:nvSpPr>
        <p:spPr>
          <a:xfrm flipH="1">
            <a:off x="2261583" y="4660365"/>
            <a:ext cx="204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0~99</a:t>
            </a:r>
            <a:r>
              <a:rPr lang="ko-KR" altLang="en-US" sz="1400" dirty="0"/>
              <a:t>개비 까지의 숫자만 입력가능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C10A47-75C8-47AD-F71B-F97EA42270D7}"/>
              </a:ext>
            </a:extLst>
          </p:cNvPr>
          <p:cNvSpPr txBox="1"/>
          <p:nvPr/>
        </p:nvSpPr>
        <p:spPr>
          <a:xfrm>
            <a:off x="7356867" y="4389960"/>
            <a:ext cx="1084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메인 화면</a:t>
            </a:r>
            <a:endParaRPr lang="en-US" altLang="ko-KR" sz="1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355B19-6405-1340-EFEF-7E53C0443E3F}"/>
              </a:ext>
            </a:extLst>
          </p:cNvPr>
          <p:cNvSpPr txBox="1"/>
          <p:nvPr/>
        </p:nvSpPr>
        <p:spPr>
          <a:xfrm flipH="1">
            <a:off x="6970384" y="4902406"/>
            <a:ext cx="23112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금연기간과 초기 입력정보와 금연기간에 따른 절약한금액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건강상태를 알려줌</a:t>
            </a:r>
            <a:endParaRPr lang="en-US" altLang="ko-KR" sz="1400" dirty="0"/>
          </a:p>
          <a:p>
            <a:r>
              <a:rPr lang="ko-KR" altLang="en-US" sz="1400" dirty="0"/>
              <a:t>금연 목표 달성 퍼센트를 알려줌</a:t>
            </a:r>
            <a:endParaRPr lang="en-US" altLang="ko-KR" sz="1400" dirty="0"/>
          </a:p>
        </p:txBody>
      </p:sp>
      <p:sp>
        <p:nvSpPr>
          <p:cNvPr id="35" name="L 도형 34">
            <a:extLst>
              <a:ext uri="{FF2B5EF4-FFF2-40B4-BE49-F238E27FC236}">
                <a16:creationId xmlns:a16="http://schemas.microsoft.com/office/drawing/2014/main" id="{3EBD9255-C89D-3C7B-3532-2AAFED15DA2B}"/>
              </a:ext>
            </a:extLst>
          </p:cNvPr>
          <p:cNvSpPr/>
          <p:nvPr/>
        </p:nvSpPr>
        <p:spPr>
          <a:xfrm rot="18275187">
            <a:off x="-406848" y="-107195"/>
            <a:ext cx="1128041" cy="663957"/>
          </a:xfrm>
          <a:prstGeom prst="corner">
            <a:avLst>
              <a:gd name="adj1" fmla="val 26836"/>
              <a:gd name="adj2" fmla="val 23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02DFB6A-85F2-719A-7681-B96F89058585}"/>
              </a:ext>
            </a:extLst>
          </p:cNvPr>
          <p:cNvSpPr/>
          <p:nvPr/>
        </p:nvSpPr>
        <p:spPr>
          <a:xfrm>
            <a:off x="6594932" y="2774536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5B2892A-3BF5-1456-A6A8-C9BC8F5BD3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548" y="1309517"/>
            <a:ext cx="1679487" cy="27626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BA7F51-0995-C99B-24CB-37E3CA363AFF}"/>
              </a:ext>
            </a:extLst>
          </p:cNvPr>
          <p:cNvSpPr txBox="1"/>
          <p:nvPr/>
        </p:nvSpPr>
        <p:spPr>
          <a:xfrm>
            <a:off x="4777376" y="4294228"/>
            <a:ext cx="1399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목표 설정 화면</a:t>
            </a:r>
            <a:endParaRPr lang="en-US" altLang="ko-KR" sz="1400" b="1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CAEAEFA-31EF-FF20-75DD-F6D59178FF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225" y="4728514"/>
            <a:ext cx="1205455" cy="19926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D22DA9FB-72B5-1AC8-09EC-63B3F36B1186}"/>
              </a:ext>
            </a:extLst>
          </p:cNvPr>
          <p:cNvSpPr/>
          <p:nvPr/>
        </p:nvSpPr>
        <p:spPr>
          <a:xfrm rot="7751872">
            <a:off x="6765392" y="4381940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FB0606-8440-EB3B-93CA-39C40F9C83D7}"/>
              </a:ext>
            </a:extLst>
          </p:cNvPr>
          <p:cNvSpPr txBox="1"/>
          <p:nvPr/>
        </p:nvSpPr>
        <p:spPr>
          <a:xfrm flipH="1">
            <a:off x="2702862" y="5355494"/>
            <a:ext cx="1853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0~999</a:t>
            </a:r>
            <a:r>
              <a:rPr lang="ko-KR" altLang="en-US" sz="1400" dirty="0"/>
              <a:t>일 까지의 숫자만 입력가능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7E5A517-657F-0E78-8661-DBA846930C82}"/>
              </a:ext>
            </a:extLst>
          </p:cNvPr>
          <p:cNvCxnSpPr>
            <a:cxnSpLocks/>
            <a:stCxn id="33" idx="1"/>
            <a:endCxn id="37" idx="0"/>
          </p:cNvCxnSpPr>
          <p:nvPr/>
        </p:nvCxnSpPr>
        <p:spPr>
          <a:xfrm flipH="1">
            <a:off x="3629683" y="4448117"/>
            <a:ext cx="1147693" cy="907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8292D5B-4865-B98A-F1BA-0B25DC14E036}"/>
              </a:ext>
            </a:extLst>
          </p:cNvPr>
          <p:cNvCxnSpPr>
            <a:cxnSpLocks/>
            <a:stCxn id="44" idx="0"/>
            <a:endCxn id="37" idx="2"/>
          </p:cNvCxnSpPr>
          <p:nvPr/>
        </p:nvCxnSpPr>
        <p:spPr>
          <a:xfrm flipH="1" flipV="1">
            <a:off x="3629683" y="5878714"/>
            <a:ext cx="1177006" cy="626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4C25805-9CAE-4340-ED1B-4041E08DE096}"/>
              </a:ext>
            </a:extLst>
          </p:cNvPr>
          <p:cNvSpPr txBox="1"/>
          <p:nvPr/>
        </p:nvSpPr>
        <p:spPr>
          <a:xfrm>
            <a:off x="4309597" y="6505569"/>
            <a:ext cx="994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설정 화면</a:t>
            </a:r>
            <a:endParaRPr lang="en-US" altLang="ko-KR" sz="1400" b="1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D557CBA-05DC-90D1-B842-4CBB1D372C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2148" y="1189675"/>
            <a:ext cx="1828120" cy="297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08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34973" y="2814018"/>
            <a:ext cx="9316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사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법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98380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Google API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2040634" y="1330393"/>
            <a:ext cx="2833583" cy="47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GoogleMap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사용법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endParaRPr lang="en-US" altLang="ko-KR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BFE6A-6866-4DCD-AB17-C6ABB2781C6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17/38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0DF237-AFF1-EEC1-368D-6C999188A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89" y="1684206"/>
            <a:ext cx="1599858" cy="215611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34F234D-2CD4-83C2-9051-D6ACAAD78A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526" y="1813993"/>
            <a:ext cx="2742866" cy="172541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80F83FA-102E-C160-71E9-B92DB9189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699" y="2011558"/>
            <a:ext cx="3030339" cy="22485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B6924F-5E31-CC9F-85E8-C845D1B4495B}"/>
              </a:ext>
            </a:extLst>
          </p:cNvPr>
          <p:cNvSpPr txBox="1"/>
          <p:nvPr/>
        </p:nvSpPr>
        <p:spPr>
          <a:xfrm>
            <a:off x="2037101" y="6233966"/>
            <a:ext cx="703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Cloude</a:t>
            </a:r>
            <a:r>
              <a:rPr lang="en-US" altLang="ko-KR" dirty="0"/>
              <a:t> Platform </a:t>
            </a:r>
            <a:r>
              <a:rPr lang="ko-KR" altLang="en-US" dirty="0"/>
              <a:t>링크</a:t>
            </a:r>
            <a:r>
              <a:rPr lang="en-US" altLang="ko-KR" dirty="0"/>
              <a:t> : https://console.cloud.google.com/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06CE-39C1-FD23-1351-7BA33823A380}"/>
              </a:ext>
            </a:extLst>
          </p:cNvPr>
          <p:cNvSpPr txBox="1"/>
          <p:nvPr/>
        </p:nvSpPr>
        <p:spPr>
          <a:xfrm>
            <a:off x="2801564" y="4095023"/>
            <a:ext cx="207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생성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DA4645-67D7-8213-6F3C-8C78D9C9987E}"/>
              </a:ext>
            </a:extLst>
          </p:cNvPr>
          <p:cNvSpPr txBox="1"/>
          <p:nvPr/>
        </p:nvSpPr>
        <p:spPr>
          <a:xfrm>
            <a:off x="5348998" y="4095023"/>
            <a:ext cx="279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사용자 인증 정보 이동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A204B4-BBF9-5F28-4376-CAFF34296499}"/>
              </a:ext>
            </a:extLst>
          </p:cNvPr>
          <p:cNvSpPr txBox="1"/>
          <p:nvPr/>
        </p:nvSpPr>
        <p:spPr>
          <a:xfrm>
            <a:off x="8475610" y="4095023"/>
            <a:ext cx="246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Maps API Key </a:t>
            </a:r>
            <a:r>
              <a:rPr lang="ko-KR" altLang="en-US" dirty="0"/>
              <a:t>발급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1CBFA1-E707-BB87-2B83-3706091DEA3E}"/>
              </a:ext>
            </a:extLst>
          </p:cNvPr>
          <p:cNvSpPr txBox="1"/>
          <p:nvPr/>
        </p:nvSpPr>
        <p:spPr>
          <a:xfrm>
            <a:off x="2119211" y="5767906"/>
            <a:ext cx="447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AndroidManifest.xml </a:t>
            </a:r>
            <a:r>
              <a:rPr lang="ko-KR" altLang="en-US" dirty="0"/>
              <a:t>파일에 코드 추가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C7B7317-BDCF-4665-35CD-680C8D146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3625" y="4770078"/>
            <a:ext cx="67151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88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시스템 구조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Dialogflow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사용이유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2" r="148" b="12183"/>
          <a:stretch/>
        </p:blipFill>
        <p:spPr>
          <a:xfrm>
            <a:off x="2484287" y="2101428"/>
            <a:ext cx="3310070" cy="111807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235764A-09EB-4B96-9E62-2FD035167775}"/>
              </a:ext>
            </a:extLst>
          </p:cNvPr>
          <p:cNvSpPr txBox="1"/>
          <p:nvPr/>
        </p:nvSpPr>
        <p:spPr>
          <a:xfrm>
            <a:off x="7290041" y="2028674"/>
            <a:ext cx="3406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b="1" dirty="0"/>
              <a:t>빠른 구축</a:t>
            </a:r>
            <a:endParaRPr lang="en-US" altLang="ko-KR" sz="1400" b="1" dirty="0"/>
          </a:p>
          <a:p>
            <a:pPr marL="342900" indent="-342900">
              <a:buAutoNum type="arabicPeriod"/>
            </a:pPr>
            <a:endParaRPr lang="en-US" altLang="ko-KR" sz="1400" b="1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사용자가 말할 수 있는 단지 몇가지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예제를 통해 구축을 시작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B67EE0-8793-4192-91BE-AD497133A489}"/>
              </a:ext>
            </a:extLst>
          </p:cNvPr>
          <p:cNvSpPr txBox="1"/>
          <p:nvPr/>
        </p:nvSpPr>
        <p:spPr>
          <a:xfrm>
            <a:off x="7290041" y="3275197"/>
            <a:ext cx="3492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효율적인 작동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b="1" dirty="0"/>
              <a:t>   </a:t>
            </a:r>
            <a:r>
              <a:rPr lang="en-US" altLang="ko-KR" sz="1400" dirty="0"/>
              <a:t>-</a:t>
            </a:r>
            <a:r>
              <a:rPr lang="ko-KR" altLang="en-US" sz="1400" dirty="0"/>
              <a:t>높은 적확도로 말하는 내용의 의도</a:t>
            </a:r>
            <a:endParaRPr lang="en-US" altLang="ko-KR" sz="1400" dirty="0"/>
          </a:p>
          <a:p>
            <a:r>
              <a:rPr lang="en-US" altLang="ko-KR" sz="1400" dirty="0"/>
              <a:t>    (intent)</a:t>
            </a:r>
            <a:r>
              <a:rPr lang="ko-KR" altLang="en-US" sz="1400" dirty="0"/>
              <a:t>및 상황</a:t>
            </a:r>
            <a:r>
              <a:rPr lang="en-US" altLang="ko-KR" sz="1400" dirty="0"/>
              <a:t>(context)</a:t>
            </a:r>
            <a:r>
              <a:rPr lang="ko-KR" altLang="en-US" sz="1400" dirty="0"/>
              <a:t>을 인식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3351FC-7582-41F5-A987-424F345FB370}"/>
              </a:ext>
            </a:extLst>
          </p:cNvPr>
          <p:cNvSpPr txBox="1"/>
          <p:nvPr/>
        </p:nvSpPr>
        <p:spPr>
          <a:xfrm>
            <a:off x="7290040" y="4634541"/>
            <a:ext cx="34928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접근성 최대화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한번에 구축하여 모든 곳에 배포 가능 </a:t>
            </a:r>
            <a:endParaRPr lang="en-US" altLang="ko-KR" sz="1400" dirty="0"/>
          </a:p>
          <a:p>
            <a:r>
              <a:rPr lang="en-US" altLang="ko-KR" sz="1400" dirty="0"/>
              <a:t>    (</a:t>
            </a:r>
            <a:r>
              <a:rPr lang="ko-KR" altLang="en-US" sz="1400" dirty="0"/>
              <a:t>웹사이트</a:t>
            </a:r>
            <a:r>
              <a:rPr lang="en-US" altLang="ko-KR" sz="1400" dirty="0"/>
              <a:t>,</a:t>
            </a:r>
            <a:r>
              <a:rPr lang="ko-KR" altLang="en-US" sz="1400" dirty="0"/>
              <a:t>안드로이드</a:t>
            </a:r>
            <a:r>
              <a:rPr lang="en-US" altLang="ko-KR" sz="1400" dirty="0"/>
              <a:t>,IOS,IOT </a:t>
            </a:r>
            <a:r>
              <a:rPr lang="ko-KR" altLang="en-US" sz="1400" dirty="0"/>
              <a:t>기기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0FF3E1F-FD94-49CF-9029-EF19E1E44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51" y="3815132"/>
            <a:ext cx="4035472" cy="2184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2691461" y="6037979"/>
            <a:ext cx="2522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https://dialogflow.cloud.google.com</a:t>
            </a:r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37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시스템 구조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3" y="184968"/>
            <a:ext cx="340012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Dialogflow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동작 원리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2" r="148" b="12183"/>
          <a:stretch/>
        </p:blipFill>
        <p:spPr>
          <a:xfrm>
            <a:off x="9216316" y="2216552"/>
            <a:ext cx="1908633" cy="64469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4BC3825-5845-4179-AE25-7C166AD61DDA}"/>
              </a:ext>
            </a:extLst>
          </p:cNvPr>
          <p:cNvSpPr txBox="1"/>
          <p:nvPr/>
        </p:nvSpPr>
        <p:spPr>
          <a:xfrm>
            <a:off x="4069152" y="3551893"/>
            <a:ext cx="146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</a:t>
            </a:r>
            <a:r>
              <a:rPr lang="ko-KR" altLang="en-US" sz="1400" b="1" dirty="0"/>
              <a:t>사용자의 발언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C1A290-368B-48C5-A767-6EE403BC9C97}"/>
              </a:ext>
            </a:extLst>
          </p:cNvPr>
          <p:cNvSpPr txBox="1"/>
          <p:nvPr/>
        </p:nvSpPr>
        <p:spPr>
          <a:xfrm>
            <a:off x="5933500" y="3983776"/>
            <a:ext cx="99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92D050"/>
                </a:solidFill>
              </a:rPr>
              <a:t>금연 </a:t>
            </a:r>
            <a:r>
              <a:rPr lang="ko-KR" altLang="en-US" sz="1400" b="1" dirty="0" err="1">
                <a:solidFill>
                  <a:srgbClr val="92D050"/>
                </a:solidFill>
              </a:rPr>
              <a:t>챗봇</a:t>
            </a:r>
            <a:endParaRPr lang="ko-KR" altLang="en-US" sz="1400" b="1" dirty="0">
              <a:solidFill>
                <a:srgbClr val="92D05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3DD684-2081-4FD6-9017-C22F78F155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55" y="2277922"/>
            <a:ext cx="1451744" cy="14517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3CC67D-CC15-4251-99E7-6512593F09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63" y="1993588"/>
            <a:ext cx="1908633" cy="1908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9335ED-1C90-4EC0-8528-67CA7D61AE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46" y="2398267"/>
            <a:ext cx="849549" cy="849549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B3ED2DD-07EB-4087-A999-C43C5A01373C}"/>
              </a:ext>
            </a:extLst>
          </p:cNvPr>
          <p:cNvSpPr/>
          <p:nvPr/>
        </p:nvSpPr>
        <p:spPr>
          <a:xfrm>
            <a:off x="4190017" y="3343509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B9E3387A-5169-4F70-A49F-F98927E1F476}"/>
              </a:ext>
            </a:extLst>
          </p:cNvPr>
          <p:cNvSpPr/>
          <p:nvPr/>
        </p:nvSpPr>
        <p:spPr>
          <a:xfrm>
            <a:off x="7484543" y="3306471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F68B4257-64FF-46F5-A24B-95A25E9133DD}"/>
              </a:ext>
            </a:extLst>
          </p:cNvPr>
          <p:cNvSpPr/>
          <p:nvPr/>
        </p:nvSpPr>
        <p:spPr>
          <a:xfrm rot="10800000">
            <a:off x="7485298" y="2457765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C99C360-C380-434F-B6D5-7175793B742E}"/>
              </a:ext>
            </a:extLst>
          </p:cNvPr>
          <p:cNvSpPr/>
          <p:nvPr/>
        </p:nvSpPr>
        <p:spPr>
          <a:xfrm rot="10800000">
            <a:off x="4190017" y="2465244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05F828-8B98-4D42-9DE6-6DEFD0EE06A4}"/>
              </a:ext>
            </a:extLst>
          </p:cNvPr>
          <p:cNvSpPr txBox="1"/>
          <p:nvPr/>
        </p:nvSpPr>
        <p:spPr>
          <a:xfrm>
            <a:off x="4093340" y="3925931"/>
            <a:ext cx="146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“</a:t>
            </a:r>
            <a:r>
              <a:rPr lang="ko-KR" altLang="en-US" sz="800" dirty="0"/>
              <a:t>금단증상 때문에 힘들어요</a:t>
            </a:r>
            <a:r>
              <a:rPr lang="en-US" altLang="ko-KR" sz="800" dirty="0"/>
              <a:t>“</a:t>
            </a:r>
          </a:p>
          <a:p>
            <a:r>
              <a:rPr lang="en-US" altLang="ko-KR" sz="800" dirty="0"/>
              <a:t>“</a:t>
            </a:r>
            <a:r>
              <a:rPr lang="ko-KR" altLang="en-US" sz="800" dirty="0"/>
              <a:t>담배 피고 싶어</a:t>
            </a:r>
            <a:r>
              <a:rPr lang="en-US" altLang="ko-KR" sz="800" dirty="0"/>
              <a:t>“</a:t>
            </a:r>
          </a:p>
          <a:p>
            <a:r>
              <a:rPr lang="en-US" altLang="ko-KR" sz="800" dirty="0"/>
              <a:t>“</a:t>
            </a:r>
            <a:r>
              <a:rPr lang="ko-KR" altLang="en-US" sz="800" dirty="0"/>
              <a:t>금연 힘들어</a:t>
            </a:r>
            <a:r>
              <a:rPr lang="en-US" altLang="ko-KR" sz="800" dirty="0"/>
              <a:t>＂</a:t>
            </a:r>
            <a:endParaRPr lang="ko-KR" altLang="en-US" sz="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35764A-09EB-4B96-9E62-2FD035167775}"/>
              </a:ext>
            </a:extLst>
          </p:cNvPr>
          <p:cNvSpPr txBox="1"/>
          <p:nvPr/>
        </p:nvSpPr>
        <p:spPr>
          <a:xfrm>
            <a:off x="7517887" y="3551893"/>
            <a:ext cx="17046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en-US" altLang="ko-KR" sz="1100" b="1" dirty="0"/>
              <a:t>actions.intent,Text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intent </a:t>
            </a:r>
            <a:r>
              <a:rPr lang="ko-KR" altLang="en-US" sz="1100" b="1" dirty="0"/>
              <a:t>요청</a:t>
            </a:r>
            <a:endParaRPr lang="ko-KR" altLang="en-US" sz="1400" b="1" dirty="0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F66088A9-64C2-43A7-824A-A03D51D5EBE5}"/>
              </a:ext>
            </a:extLst>
          </p:cNvPr>
          <p:cNvSpPr/>
          <p:nvPr/>
        </p:nvSpPr>
        <p:spPr>
          <a:xfrm rot="5400000">
            <a:off x="9425687" y="3446511"/>
            <a:ext cx="1088844" cy="1047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36E6EDF2-EF46-4F95-8CE4-F0A9E4CB8A16}"/>
              </a:ext>
            </a:extLst>
          </p:cNvPr>
          <p:cNvSpPr/>
          <p:nvPr/>
        </p:nvSpPr>
        <p:spPr>
          <a:xfrm rot="16200000">
            <a:off x="10064471" y="3446510"/>
            <a:ext cx="1088843" cy="10470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A3164C6-D5D3-4630-AD88-30A9C01D97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755" y="4155837"/>
            <a:ext cx="858041" cy="858041"/>
          </a:xfrm>
          <a:prstGeom prst="rect">
            <a:avLst/>
          </a:prstGeom>
        </p:spPr>
      </p:pic>
      <p:sp>
        <p:nvSpPr>
          <p:cNvPr id="23" name="화살표: 위로 굽음 22">
            <a:extLst>
              <a:ext uri="{FF2B5EF4-FFF2-40B4-BE49-F238E27FC236}">
                <a16:creationId xmlns:a16="http://schemas.microsoft.com/office/drawing/2014/main" id="{3E7FD3CD-E1DD-456C-83F6-47F03B4D1D53}"/>
              </a:ext>
            </a:extLst>
          </p:cNvPr>
          <p:cNvSpPr/>
          <p:nvPr/>
        </p:nvSpPr>
        <p:spPr>
          <a:xfrm rot="5400000">
            <a:off x="6641157" y="2192999"/>
            <a:ext cx="523924" cy="5060838"/>
          </a:xfrm>
          <a:prstGeom prst="bentUpArrow">
            <a:avLst>
              <a:gd name="adj1" fmla="val 12622"/>
              <a:gd name="adj2" fmla="val 25000"/>
              <a:gd name="adj3" fmla="val 28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8BB517-3494-456B-ACAA-A358472FE9E6}"/>
              </a:ext>
            </a:extLst>
          </p:cNvPr>
          <p:cNvSpPr txBox="1"/>
          <p:nvPr/>
        </p:nvSpPr>
        <p:spPr>
          <a:xfrm>
            <a:off x="5220306" y="4529064"/>
            <a:ext cx="3113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다양한 문장 패턴을 받아 </a:t>
            </a:r>
            <a:r>
              <a:rPr lang="en-US" altLang="ko-KR" sz="1100" b="1" dirty="0"/>
              <a:t>Intent </a:t>
            </a:r>
            <a:r>
              <a:rPr lang="ko-KR" altLang="en-US" sz="1100" b="1" dirty="0"/>
              <a:t>목록에서 이해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0B3A98-B742-4653-977F-758E3FCC9A97}"/>
              </a:ext>
            </a:extLst>
          </p:cNvPr>
          <p:cNvSpPr txBox="1"/>
          <p:nvPr/>
        </p:nvSpPr>
        <p:spPr>
          <a:xfrm>
            <a:off x="9878823" y="5185432"/>
            <a:ext cx="2248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Intent </a:t>
            </a:r>
            <a:r>
              <a:rPr lang="ko-KR" altLang="en-US" sz="1200" b="1" dirty="0"/>
              <a:t>목록</a:t>
            </a: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의사소통관련 </a:t>
            </a:r>
            <a:r>
              <a:rPr lang="en-US" altLang="ko-KR" sz="1200" dirty="0"/>
              <a:t>42</a:t>
            </a:r>
            <a:r>
              <a:rPr lang="ko-KR" altLang="en-US" sz="1200" dirty="0"/>
              <a:t>가지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금연관련 </a:t>
            </a:r>
            <a:r>
              <a:rPr lang="en-US" altLang="ko-KR" sz="1200" dirty="0"/>
              <a:t>31</a:t>
            </a:r>
            <a:r>
              <a:rPr lang="ko-KR" altLang="en-US" sz="1200" dirty="0"/>
              <a:t>가지 등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영어로 의사소통</a:t>
            </a:r>
            <a:r>
              <a:rPr lang="en-US" altLang="ko-KR" sz="1200" dirty="0"/>
              <a:t>,</a:t>
            </a:r>
            <a:r>
              <a:rPr lang="ko-KR" altLang="en-US" sz="1200" dirty="0"/>
              <a:t>금연관련 </a:t>
            </a:r>
            <a:r>
              <a:rPr lang="en-US" altLang="ko-KR" sz="1200" dirty="0"/>
              <a:t>Intent </a:t>
            </a:r>
            <a:r>
              <a:rPr lang="ko-KR" altLang="en-US" sz="1200" dirty="0"/>
              <a:t>추가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F21EDB-4075-433E-833B-C4DBC738B60D}"/>
              </a:ext>
            </a:extLst>
          </p:cNvPr>
          <p:cNvSpPr txBox="1"/>
          <p:nvPr/>
        </p:nvSpPr>
        <p:spPr>
          <a:xfrm>
            <a:off x="9326399" y="3247085"/>
            <a:ext cx="635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Intent</a:t>
            </a:r>
          </a:p>
          <a:p>
            <a:pPr algn="ctr"/>
            <a:r>
              <a:rPr lang="ko-KR" altLang="en-US" sz="1200" b="1" dirty="0"/>
              <a:t>등록</a:t>
            </a:r>
            <a:endParaRPr lang="en-US" altLang="ko-KR" sz="12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408271-0CC5-42E1-BB95-7742E58FF262}"/>
              </a:ext>
            </a:extLst>
          </p:cNvPr>
          <p:cNvSpPr txBox="1"/>
          <p:nvPr/>
        </p:nvSpPr>
        <p:spPr>
          <a:xfrm>
            <a:off x="6900113" y="1800868"/>
            <a:ext cx="27967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3</a:t>
            </a:r>
            <a:r>
              <a:rPr lang="en-US" altLang="ko-KR" sz="1100" b="1" dirty="0"/>
              <a:t>.</a:t>
            </a:r>
            <a:r>
              <a:rPr lang="ko-KR" altLang="en-US" sz="1100" b="1" dirty="0"/>
              <a:t>발언을 인공지능으로 문장을 해석하여 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   그에 해당하는 답변 출력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76FC6F-ABB2-42D6-BDB0-6E1C8CE073E9}"/>
              </a:ext>
            </a:extLst>
          </p:cNvPr>
          <p:cNvSpPr txBox="1"/>
          <p:nvPr/>
        </p:nvSpPr>
        <p:spPr>
          <a:xfrm>
            <a:off x="3987787" y="1843570"/>
            <a:ext cx="17051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4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화면에 금단증상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정보를 출력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F5F4A1-661D-4EDD-9AC9-308BF3812EDC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19/38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6A275B-0DB0-615C-FC6C-5FA798D6A86A}"/>
              </a:ext>
            </a:extLst>
          </p:cNvPr>
          <p:cNvSpPr txBox="1"/>
          <p:nvPr/>
        </p:nvSpPr>
        <p:spPr>
          <a:xfrm>
            <a:off x="9644190" y="2670025"/>
            <a:ext cx="1307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구글 </a:t>
            </a:r>
            <a:r>
              <a:rPr lang="ko-KR" altLang="en-US" sz="1200" b="1" dirty="0" err="1"/>
              <a:t>챗봇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8233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모서리가 둥근 직사각형 59"/>
          <p:cNvSpPr/>
          <p:nvPr/>
        </p:nvSpPr>
        <p:spPr>
          <a:xfrm>
            <a:off x="4281779" y="1653569"/>
            <a:ext cx="3732204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본론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362762" y="1653569"/>
            <a:ext cx="3732205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결론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70310" y="319865"/>
            <a:ext cx="2493757" cy="816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 차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239561" y="1653570"/>
            <a:ext cx="3732204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서론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137588-DB46-4C06-BE59-C79BED964A85}"/>
              </a:ext>
            </a:extLst>
          </p:cNvPr>
          <p:cNvSpPr txBox="1"/>
          <p:nvPr/>
        </p:nvSpPr>
        <p:spPr>
          <a:xfrm>
            <a:off x="11504103" y="6488668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2/38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28ABCC-82D4-4186-9914-EC3B954E6E34}"/>
              </a:ext>
            </a:extLst>
          </p:cNvPr>
          <p:cNvSpPr/>
          <p:nvPr/>
        </p:nvSpPr>
        <p:spPr>
          <a:xfrm>
            <a:off x="383412" y="2854472"/>
            <a:ext cx="3444503" cy="29237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just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조원 소개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진행상황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FontTx/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일정 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동기 및 목적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내용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소개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국내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국외 </a:t>
            </a: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현황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1791C60-B41F-4418-9EEE-700FED930DC6}"/>
              </a:ext>
            </a:extLst>
          </p:cNvPr>
          <p:cNvSpPr/>
          <p:nvPr/>
        </p:nvSpPr>
        <p:spPr>
          <a:xfrm>
            <a:off x="4488928" y="2849894"/>
            <a:ext cx="3354112" cy="29283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시스템 구성</a:t>
            </a: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Both"/>
            </a:pPr>
            <a:r>
              <a:rPr lang="en-US" altLang="ko-KR" sz="1400" dirty="0" err="1">
                <a:solidFill>
                  <a:schemeClr val="tx1"/>
                </a:solidFill>
              </a:rPr>
              <a:t>NSchat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개발 환경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800100" lvl="1" indent="-342900">
              <a:buAutoNum type="arabicParenBoth"/>
            </a:pPr>
            <a:r>
              <a:rPr lang="en-US" altLang="ko-KR" sz="1400" dirty="0" err="1">
                <a:solidFill>
                  <a:schemeClr val="tx1"/>
                </a:solidFill>
              </a:rPr>
              <a:t>NSchat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시스템 구조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800100" lvl="1" indent="-342900">
              <a:buAutoNum type="arabicParenBoth" startAt="3"/>
            </a:pPr>
            <a:r>
              <a:rPr lang="en-US" altLang="ko-KR" sz="1400" dirty="0" err="1">
                <a:solidFill>
                  <a:schemeClr val="tx1"/>
                </a:solidFill>
              </a:rPr>
              <a:t>NSchat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화면 설계도</a:t>
            </a:r>
            <a:r>
              <a:rPr lang="en-US" altLang="ko-KR" sz="1050" dirty="0">
                <a:solidFill>
                  <a:schemeClr val="tx1"/>
                </a:solidFill>
              </a:rPr>
              <a:t>(Kakao Oven)</a:t>
            </a: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37BDF98-8302-4711-9212-9D0847B7162A}"/>
              </a:ext>
            </a:extLst>
          </p:cNvPr>
          <p:cNvSpPr/>
          <p:nvPr/>
        </p:nvSpPr>
        <p:spPr>
          <a:xfrm>
            <a:off x="8504053" y="2849894"/>
            <a:ext cx="3354112" cy="29283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DBDA5-FB9C-4071-BD8D-6B035162FA09}"/>
              </a:ext>
            </a:extLst>
          </p:cNvPr>
          <p:cNvSpPr txBox="1"/>
          <p:nvPr/>
        </p:nvSpPr>
        <p:spPr>
          <a:xfrm>
            <a:off x="4580266" y="4278550"/>
            <a:ext cx="28738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Dialogflow</a:t>
            </a:r>
            <a:r>
              <a:rPr lang="en-US" altLang="ko-KR" dirty="0"/>
              <a:t> </a:t>
            </a:r>
          </a:p>
          <a:p>
            <a:r>
              <a:rPr lang="en-US" altLang="ko-KR" sz="1600" dirty="0"/>
              <a:t>    </a:t>
            </a:r>
            <a:r>
              <a:rPr lang="en-US" altLang="ko-KR" sz="1400" dirty="0"/>
              <a:t>(1) </a:t>
            </a:r>
            <a:r>
              <a:rPr lang="en-US" altLang="ko-KR" sz="1400" dirty="0" err="1"/>
              <a:t>Dialogflow</a:t>
            </a:r>
            <a:r>
              <a:rPr lang="ko-KR" altLang="en-US" sz="1400" dirty="0"/>
              <a:t> 사용이유</a:t>
            </a:r>
            <a:endParaRPr lang="en-US" altLang="ko-KR" sz="1400" dirty="0"/>
          </a:p>
          <a:p>
            <a:r>
              <a:rPr lang="en-US" altLang="ko-KR" sz="1400" dirty="0"/>
              <a:t>     (2) </a:t>
            </a:r>
            <a:r>
              <a:rPr lang="en-US" altLang="ko-KR" sz="1400" dirty="0" err="1"/>
              <a:t>Dialogflow</a:t>
            </a:r>
            <a:r>
              <a:rPr lang="en-US" altLang="ko-KR" sz="1400" dirty="0"/>
              <a:t> </a:t>
            </a:r>
            <a:r>
              <a:rPr lang="ko-KR" altLang="en-US" sz="1400" dirty="0"/>
              <a:t>동작 원리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dirty="0"/>
              <a:t>3. </a:t>
            </a:r>
            <a:r>
              <a:rPr lang="en-US" altLang="ko-KR" dirty="0" err="1"/>
              <a:t>Nschat</a:t>
            </a:r>
            <a:r>
              <a:rPr lang="en-US" altLang="ko-KR" dirty="0"/>
              <a:t> </a:t>
            </a:r>
            <a:r>
              <a:rPr lang="ko-KR" altLang="en-US" dirty="0"/>
              <a:t>개발 내용</a:t>
            </a:r>
            <a:endParaRPr lang="en-US" altLang="ko-KR" dirty="0"/>
          </a:p>
          <a:p>
            <a:endParaRPr lang="en-US" altLang="ko-KR" sz="160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FFC798-D7FF-4701-9166-BC3916EF011E}"/>
              </a:ext>
            </a:extLst>
          </p:cNvPr>
          <p:cNvSpPr txBox="1"/>
          <p:nvPr/>
        </p:nvSpPr>
        <p:spPr>
          <a:xfrm>
            <a:off x="8595391" y="3052545"/>
            <a:ext cx="28738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향후 계획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관련 취업정보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참고 서적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학습자료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sz="160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961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D7CEE4-A6EB-4E26-89A4-9D19F4794F09}"/>
              </a:ext>
            </a:extLst>
          </p:cNvPr>
          <p:cNvSpPr txBox="1"/>
          <p:nvPr/>
        </p:nvSpPr>
        <p:spPr>
          <a:xfrm>
            <a:off x="2032312" y="1330393"/>
            <a:ext cx="4602480" cy="396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*First_Like.java*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R.layout.first_like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Button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(Button)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R.id.likebtn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 “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좋아요” 버튼 생성</a:t>
            </a:r>
            <a:b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imageButton.setOnClickListener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View.OnClickListener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좋아요 버튼 누르면 화면이동</a:t>
            </a:r>
            <a:b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public void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onClick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(View view) {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Intent(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getApplicationContext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(),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How_many_cigarette.class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startActivity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(intent);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2722F-0092-455B-BE8F-F294056109C9}"/>
              </a:ext>
            </a:extLst>
          </p:cNvPr>
          <p:cNvSpPr txBox="1"/>
          <p:nvPr/>
        </p:nvSpPr>
        <p:spPr>
          <a:xfrm>
            <a:off x="8484835" y="593955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어플 첫 실행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BFE6A-6866-4DCD-AB17-C6ABB2781C6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20/38</a:t>
            </a:r>
            <a:endParaRPr lang="ko-KR" altLang="en-US" dirty="0"/>
          </a:p>
        </p:txBody>
      </p:sp>
      <p:pic>
        <p:nvPicPr>
          <p:cNvPr id="3" name="그림 2" descr="텍스트, 스크린샷, 전자기기, iPod이(가) 표시된 사진&#10;&#10;자동 생성된 설명">
            <a:extLst>
              <a:ext uri="{FF2B5EF4-FFF2-40B4-BE49-F238E27FC236}">
                <a16:creationId xmlns:a16="http://schemas.microsoft.com/office/drawing/2014/main" id="{433F1E04-4005-4661-B643-597928F92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425" y="1403162"/>
            <a:ext cx="2166572" cy="44057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27E03B-1C94-011D-6B84-F7488933D1C8}"/>
              </a:ext>
            </a:extLst>
          </p:cNvPr>
          <p:cNvSpPr txBox="1"/>
          <p:nvPr/>
        </p:nvSpPr>
        <p:spPr>
          <a:xfrm>
            <a:off x="2032312" y="5469427"/>
            <a:ext cx="4602480" cy="7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어플을 처음 실행하면 보여지는 화면으로 좋아요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!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누르면 다음화면으로 이동한다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8776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82E7CA-3285-4963-A2F2-EE64D9CDF4A7}"/>
              </a:ext>
            </a:extLst>
          </p:cNvPr>
          <p:cNvSpPr txBox="1"/>
          <p:nvPr/>
        </p:nvSpPr>
        <p:spPr>
          <a:xfrm>
            <a:off x="2069539" y="1376159"/>
            <a:ext cx="5370381" cy="4786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*How_many_cigarette.java*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R.layout.how_many_cigarette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텍스트 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입력창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생성</a:t>
            </a:r>
            <a:b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editText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R.id.cigar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editText.getText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toString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Button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(Button)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R.id.cigar_count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//“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개비” 버튼 생성</a:t>
            </a:r>
            <a:b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imageButton.setOnClickListener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View.OnClickListener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개비 버튼 누르면 화면 이동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public void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onClick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(View view) {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Intent(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getApplicationContext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(),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MainActivity.class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startActivity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(intent);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44CDBB-5C2A-4850-A475-A81D5EDE363C}"/>
              </a:ext>
            </a:extLst>
          </p:cNvPr>
          <p:cNvSpPr txBox="1"/>
          <p:nvPr/>
        </p:nvSpPr>
        <p:spPr>
          <a:xfrm>
            <a:off x="8162213" y="5915263"/>
            <a:ext cx="2919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초기 정보 입력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몇 개비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BFE6A-6866-4DCD-AB17-C6ABB2781C6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21/38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414C84-9BB1-44E7-9A2F-33DFB8BBD6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905" y="1330393"/>
            <a:ext cx="2170003" cy="43868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8DCD63-95BF-B80A-A9A1-8D40E3926B9F}"/>
              </a:ext>
            </a:extLst>
          </p:cNvPr>
          <p:cNvSpPr txBox="1"/>
          <p:nvPr/>
        </p:nvSpPr>
        <p:spPr>
          <a:xfrm>
            <a:off x="2032312" y="5469427"/>
            <a:ext cx="4926427" cy="7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초기 정보를 입력하는 화면으로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1~99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까지의 숫자를 입력 할 수 있다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.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732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82E7CA-3285-4963-A2F2-EE64D9CDF4A7}"/>
              </a:ext>
            </a:extLst>
          </p:cNvPr>
          <p:cNvSpPr txBox="1"/>
          <p:nvPr/>
        </p:nvSpPr>
        <p:spPr>
          <a:xfrm>
            <a:off x="2069540" y="1376161"/>
            <a:ext cx="5707354" cy="420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*Goals_Setting.java*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protected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R.layout.goal_setting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goalText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R.id.goals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Button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(Button)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R.id.goals_count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imageButton.setOnClickListener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View.OnClickListener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@Override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public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onClick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(View view) {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    if(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goalText.getText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().equals("0")){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Toast.makeText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Goals_Setting.this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"1~999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까지 가능합니다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Toast.LENGTH_SHORT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).show();}else {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("NS", MODE_PRIVATE);    // NS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이름의 기본모드 설정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SharedPreferences.Editor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editor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sharedPreferences.edit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 //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제어할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editor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선언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editor.putString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("goal",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goalText.getText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()); //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목표 저장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editor.commit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    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최종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커밋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커밋을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해야 저장이 된다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        goal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sharedPreferences.getString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("goal", "0");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44CDBB-5C2A-4850-A475-A81D5EDE363C}"/>
              </a:ext>
            </a:extLst>
          </p:cNvPr>
          <p:cNvSpPr txBox="1"/>
          <p:nvPr/>
        </p:nvSpPr>
        <p:spPr>
          <a:xfrm>
            <a:off x="8434829" y="5912484"/>
            <a:ext cx="2688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금연 목표 입력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몇 일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BFE6A-6866-4DCD-AB17-C6ABB2781C6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22/38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8DCD63-95BF-B80A-A9A1-8D40E3926B9F}"/>
              </a:ext>
            </a:extLst>
          </p:cNvPr>
          <p:cNvSpPr txBox="1"/>
          <p:nvPr/>
        </p:nvSpPr>
        <p:spPr>
          <a:xfrm>
            <a:off x="2032312" y="5469427"/>
            <a:ext cx="4926427" cy="7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금연 목표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를 입력하는 화면으로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1~999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일까지의 숫자를 입력 할 수 있다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.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BCF96C5-7C27-FEE5-9D9A-F0698EA3F1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22" y="1326119"/>
            <a:ext cx="2129121" cy="4441787"/>
          </a:xfrm>
          <a:prstGeom prst="rect">
            <a:avLst/>
          </a:prstGeom>
        </p:spPr>
      </p:pic>
      <p:sp>
        <p:nvSpPr>
          <p:cNvPr id="21" name="L 도형 20">
            <a:extLst>
              <a:ext uri="{FF2B5EF4-FFF2-40B4-BE49-F238E27FC236}">
                <a16:creationId xmlns:a16="http://schemas.microsoft.com/office/drawing/2014/main" id="{213986FA-C8A5-6FAE-FD78-6972EEA82040}"/>
              </a:ext>
            </a:extLst>
          </p:cNvPr>
          <p:cNvSpPr/>
          <p:nvPr/>
        </p:nvSpPr>
        <p:spPr>
          <a:xfrm rot="18275187">
            <a:off x="-60398" y="-147010"/>
            <a:ext cx="1128041" cy="663957"/>
          </a:xfrm>
          <a:prstGeom prst="corner">
            <a:avLst>
              <a:gd name="adj1" fmla="val 26836"/>
              <a:gd name="adj2" fmla="val 23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04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1770882" y="1185234"/>
            <a:ext cx="4709931" cy="4841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*MainActivity.java*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최초 실행 여부를 판단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-&gt;&gt;&gt;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pref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Activity.MODE_PRIVATE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boolean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pref.getBoolean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", false);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false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 경우 최초 실행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 (!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앱 최초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실행시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하고 싶은 작업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SharedPreferences.Editor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editor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pref.edit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editor.putBoolean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", true);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editor.apply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finish();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Intent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Intent(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MainActivity.this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First_Like.class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startActivity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(intent); }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NowTime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System.currentTimeMillis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 //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밀리세컨드로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현재시간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받아옴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("NS", MODE_PRIVATE);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cigar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sharedPreferences.getString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("cigar", "0");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sharedPreferences.getLong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("time", 0);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cigarette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Integer.parseInt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(cigar);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절약한돈 계산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long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NowTime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-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/ 1000;//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지난 시간을 초로 변환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long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savemoney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cigarette * 255 *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86400; //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절약한돈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SaveMoneyView.setText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savemoney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원 절약하셨어요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!"); //Text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변경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477A9-23F9-44F9-B4F9-51776E784012}"/>
              </a:ext>
            </a:extLst>
          </p:cNvPr>
          <p:cNvSpPr txBox="1"/>
          <p:nvPr/>
        </p:nvSpPr>
        <p:spPr>
          <a:xfrm>
            <a:off x="9195129" y="5617188"/>
            <a:ext cx="3071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앱 최초 실행 확인 및 메인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23/38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8E18E-60BA-7C9B-7D01-02D45A771C02}"/>
              </a:ext>
            </a:extLst>
          </p:cNvPr>
          <p:cNvSpPr txBox="1"/>
          <p:nvPr/>
        </p:nvSpPr>
        <p:spPr>
          <a:xfrm>
            <a:off x="5394621" y="1185234"/>
            <a:ext cx="4546327" cy="321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금연 시간 계산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long ss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% 60;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long mm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60 % 60;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long HH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60 / 60 % 24;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long dd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60 / 60 / 24 % 30;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long MM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60 / 60 / 24 / 30 % 12;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long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yy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60 / 60 / 24 / 30 / 12;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if 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yy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&gt; 0)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yy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MM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월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dd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HH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mm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ss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else if (MM &gt; 0)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(MM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월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dd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HH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mm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ss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else if (dd &gt; 0)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(dd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HH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mm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ss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else if (HH &gt; 0)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(HH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mm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ss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하루가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얼마남지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않았어요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else if (mm &gt; 0)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(mm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ss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 1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까지 파이팅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else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(ss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시작이 반입니다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힘내세요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!!");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EA4BBC-0ABD-E922-C741-61EB2B457F4E}"/>
              </a:ext>
            </a:extLst>
          </p:cNvPr>
          <p:cNvSpPr txBox="1"/>
          <p:nvPr/>
        </p:nvSpPr>
        <p:spPr>
          <a:xfrm>
            <a:off x="5770258" y="4632527"/>
            <a:ext cx="3730203" cy="1680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금연한 기간과 절약한 금액을 알려주고 금연한 기간에 따라 얻을 수 있는 건강상태를 알 수 있다</a:t>
            </a: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오른쪽 상단에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새로고침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버튼으로 갱신을 해줄 수 있고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왼쪽 상단에는 설정버튼이 있어 금연 목표를 수정할 수 있다</a:t>
            </a: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.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화면 하단에는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챗봇에게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물어보기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근처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공원찾기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금연 다시 시작이 있다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</a:p>
        </p:txBody>
      </p:sp>
      <p:pic>
        <p:nvPicPr>
          <p:cNvPr id="5" name="그림 4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CF47A352-4B9D-3763-2C60-0FCF47C59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252" y="1253546"/>
            <a:ext cx="2049182" cy="4221808"/>
          </a:xfrm>
          <a:prstGeom prst="rect">
            <a:avLst/>
          </a:prstGeom>
        </p:spPr>
      </p:pic>
      <p:sp>
        <p:nvSpPr>
          <p:cNvPr id="19" name="L 도형 18">
            <a:extLst>
              <a:ext uri="{FF2B5EF4-FFF2-40B4-BE49-F238E27FC236}">
                <a16:creationId xmlns:a16="http://schemas.microsoft.com/office/drawing/2014/main" id="{C07DCA5D-D0CD-B5BD-A071-2E1B209B406A}"/>
              </a:ext>
            </a:extLst>
          </p:cNvPr>
          <p:cNvSpPr/>
          <p:nvPr/>
        </p:nvSpPr>
        <p:spPr>
          <a:xfrm rot="18275187">
            <a:off x="-109542" y="-84162"/>
            <a:ext cx="1128041" cy="663957"/>
          </a:xfrm>
          <a:prstGeom prst="corner">
            <a:avLst>
              <a:gd name="adj1" fmla="val 26836"/>
              <a:gd name="adj2" fmla="val 23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966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-5606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1940324" y="1044673"/>
            <a:ext cx="4709931" cy="5180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*MainActivity.java*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goalbar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goaltime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*100 / ((long) goals *24*60*60); //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 퍼센트 계산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//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목표가 달성되었다면 폭죽 애니메이션 나옴        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if 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goalbar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&gt;= 100){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Toast.makeText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MainActivity.this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"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목표달성을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축하드립니다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!!",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Toast.LENGTH_LONG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).show();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final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KonfettiView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konfettiView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findViewById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R.id.viewKonfetti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konfettiView.build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.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addColors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Color.YELLOW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Color.GREEN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Color.MAGENTA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.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setDirection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(0.0, 359.0)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.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setSpeed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(1f, 5f)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.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setFadeOutEnabled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(true)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.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setTimeToLive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(2000L)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.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addShapes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Shape.Square.INSTANCE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Shape.Circle.INSTANCE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.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addSizes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(new Size(12, 5f))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.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setPosition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(-50f,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konfettiView.getWidth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 + 50f, -50f, -50f)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.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streamFor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(300, 5000L); }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circleProgressBar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findViewById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R.id.cpb_circlebar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circleProgressBar.setProgress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((int)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goalbar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);  //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 퍼센트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프로그래스바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적용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477A9-23F9-44F9-B4F9-51776E784012}"/>
              </a:ext>
            </a:extLst>
          </p:cNvPr>
          <p:cNvSpPr txBox="1"/>
          <p:nvPr/>
        </p:nvSpPr>
        <p:spPr>
          <a:xfrm>
            <a:off x="9532618" y="5707436"/>
            <a:ext cx="2055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목표 달성 메인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24/38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EA4BBC-0ABD-E922-C741-61EB2B457F4E}"/>
              </a:ext>
            </a:extLst>
          </p:cNvPr>
          <p:cNvSpPr txBox="1"/>
          <p:nvPr/>
        </p:nvSpPr>
        <p:spPr>
          <a:xfrm>
            <a:off x="6499169" y="2995099"/>
            <a:ext cx="2864507" cy="867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목표 달성시</a:t>
            </a: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에 화면 하단에는 축하메시지와 메인 화면에서 폭죽 애니메이션이 나온다</a:t>
            </a: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목표는 설정 화면에서 수정이 가능하다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</a:p>
        </p:txBody>
      </p:sp>
      <p:pic>
        <p:nvPicPr>
          <p:cNvPr id="7" name="그림 6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A6B5EB72-694F-8D65-CFA0-33BC87154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2" y="1150564"/>
            <a:ext cx="2096601" cy="4379943"/>
          </a:xfrm>
          <a:prstGeom prst="rect">
            <a:avLst/>
          </a:prstGeom>
        </p:spPr>
      </p:pic>
      <p:sp>
        <p:nvSpPr>
          <p:cNvPr id="23" name="L 도형 22">
            <a:extLst>
              <a:ext uri="{FF2B5EF4-FFF2-40B4-BE49-F238E27FC236}">
                <a16:creationId xmlns:a16="http://schemas.microsoft.com/office/drawing/2014/main" id="{207DE937-7834-B7B9-6BCC-E388B16420A1}"/>
              </a:ext>
            </a:extLst>
          </p:cNvPr>
          <p:cNvSpPr/>
          <p:nvPr/>
        </p:nvSpPr>
        <p:spPr>
          <a:xfrm rot="18275187">
            <a:off x="29452" y="-282232"/>
            <a:ext cx="1128041" cy="663957"/>
          </a:xfrm>
          <a:prstGeom prst="corner">
            <a:avLst>
              <a:gd name="adj1" fmla="val 26836"/>
              <a:gd name="adj2" fmla="val 23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10939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1940324" y="870011"/>
            <a:ext cx="5113618" cy="5100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*Setting.java*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protected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onCreate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(Bundle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savedInstanceState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super.onCreate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savedInstanceState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setContentView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R.layout.setting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SettingGoalText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R.id.setting_goals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NowGoal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TextView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R.id.nowGoal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Button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imageButton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(Button)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R.id.setsaveBtn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getSharedPreferences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("NS", MODE_PRIVATE);  </a:t>
            </a:r>
            <a:endParaRPr lang="ko-KR" altLang="en-US" sz="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SharedPreferences.Editor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editor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sharedPreferences.edit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(); 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Goal_set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sharedPreferences.getString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("goal", "0");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NowGoal.setText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Goal_set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+ "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"); //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목표 표시</a:t>
            </a:r>
            <a:endParaRPr lang="en-US" altLang="ko-KR" sz="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imageButton.setOnClickListener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View.OnClickListener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 {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@Override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public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onClick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(View view) {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if(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SettingGoalText.getText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().equals("0")){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Toast.makeText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Setting.this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"1~999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 까지 가능합니다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Toast.LENGTH_SHORT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).show();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}else {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editor.putString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("goal",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SettingGoalText.getText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()); //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key,value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형식으로 저장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editor.commit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();    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최종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커밋을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해야 저장이 된다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Log.d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("MSG",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String.valueOf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Goal_set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Intent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intent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new Intent(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getApplicationContext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MainActivity.class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startActivity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(intent);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}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}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});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477A9-23F9-44F9-B4F9-51776E784012}"/>
              </a:ext>
            </a:extLst>
          </p:cNvPr>
          <p:cNvSpPr txBox="1"/>
          <p:nvPr/>
        </p:nvSpPr>
        <p:spPr>
          <a:xfrm>
            <a:off x="10139371" y="6130479"/>
            <a:ext cx="1178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설정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25/38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EA4BBC-0ABD-E922-C741-61EB2B457F4E}"/>
              </a:ext>
            </a:extLst>
          </p:cNvPr>
          <p:cNvSpPr txBox="1"/>
          <p:nvPr/>
        </p:nvSpPr>
        <p:spPr>
          <a:xfrm>
            <a:off x="6027681" y="4805661"/>
            <a:ext cx="3963065" cy="1614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현재 목표 일 수가 화면에 표시되고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목표를 재설정 할 수 있다</a:t>
            </a:r>
            <a:r>
              <a:rPr lang="en-US" altLang="ko-KR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. 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목표 퍼센티지를 초기화 </a:t>
            </a:r>
            <a:r>
              <a:rPr lang="ko-KR" altLang="en-US" sz="16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할수</a:t>
            </a: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있다</a:t>
            </a:r>
            <a:r>
              <a:rPr lang="en-US" altLang="ko-KR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목표는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1~999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일 까지 설정이 가능하다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9" name="L 도형 18">
            <a:extLst>
              <a:ext uri="{FF2B5EF4-FFF2-40B4-BE49-F238E27FC236}">
                <a16:creationId xmlns:a16="http://schemas.microsoft.com/office/drawing/2014/main" id="{A81A5E6F-8355-ABD4-605D-4508DFB2EC25}"/>
              </a:ext>
            </a:extLst>
          </p:cNvPr>
          <p:cNvSpPr/>
          <p:nvPr/>
        </p:nvSpPr>
        <p:spPr>
          <a:xfrm rot="18275187">
            <a:off x="-109543" y="-147011"/>
            <a:ext cx="1128041" cy="663957"/>
          </a:xfrm>
          <a:prstGeom prst="corner">
            <a:avLst>
              <a:gd name="adj1" fmla="val 26836"/>
              <a:gd name="adj2" fmla="val 23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7A563AC-A520-9743-80D8-ABFD8179E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80" y="1425894"/>
            <a:ext cx="2168028" cy="44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14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D7CEE4-A6EB-4E26-89A4-9D19F4794F09}"/>
              </a:ext>
            </a:extLst>
          </p:cNvPr>
          <p:cNvSpPr txBox="1"/>
          <p:nvPr/>
        </p:nvSpPr>
        <p:spPr>
          <a:xfrm>
            <a:off x="1870634" y="944902"/>
            <a:ext cx="3862826" cy="5629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*ChattingActivity.java*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리사이클러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뷰를 사용해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채팅창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화면을 띄워주고 작동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R.layout.activity_chatting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R.id.chatView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editMessage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R.id.editMessage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btnSend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R.id.btnSend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this);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chatView.setAdapter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사용자가 채팅을 입력하고 버튼을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눌렀을때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채팅창에 글을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띄워줌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btnSend.setOnClickListener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View.OnClickListener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 public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onClick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(View view)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 message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editMessage.getText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 (!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message.isEmpty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messageList.add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Message(message, false));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editMessage.setText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("");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sendMessageToBot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(message);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Objects.requireNonNull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chatView.getAdapter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notifyDataSetChanged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Objects.requireNonNull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chatView.getLayoutManager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scrollToPosition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messageList.size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- 1);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 else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Toast.makeText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ChattingActivity.this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글을 입력해주세요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Toast.LENGTH_SHORT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).show();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setUpBot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44CDBB-5C2A-4850-A475-A81D5EDE363C}"/>
              </a:ext>
            </a:extLst>
          </p:cNvPr>
          <p:cNvSpPr txBox="1"/>
          <p:nvPr/>
        </p:nvSpPr>
        <p:spPr>
          <a:xfrm>
            <a:off x="8808315" y="5688806"/>
            <a:ext cx="350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채팅창</a:t>
            </a:r>
            <a:r>
              <a:rPr lang="ko-KR" altLang="en-US" sz="1200" b="1" dirty="0"/>
              <a:t> 레이아웃을 띄워주고 </a:t>
            </a:r>
            <a:r>
              <a:rPr lang="en-US" altLang="ko-KR" sz="1200" b="1" dirty="0" err="1"/>
              <a:t>Dialogflow</a:t>
            </a:r>
            <a:r>
              <a:rPr lang="ko-KR" altLang="en-US" sz="1200" b="1" dirty="0"/>
              <a:t>를 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E5B48-19A2-426D-99C6-F9EEB101C6BE}"/>
              </a:ext>
            </a:extLst>
          </p:cNvPr>
          <p:cNvSpPr txBox="1"/>
          <p:nvPr/>
        </p:nvSpPr>
        <p:spPr>
          <a:xfrm>
            <a:off x="5471962" y="944902"/>
            <a:ext cx="4849404" cy="5924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dialogFlow</a:t>
            </a:r>
            <a: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앱 연결</a:t>
            </a:r>
            <a:endParaRPr lang="ko-KR" altLang="en-US" sz="7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private void 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setUpBot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try {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InputStream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stream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this.getResources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openRawResource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R.raw.credential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GoogleCredentials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credentials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GoogleCredentials.fromStream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(stream)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createScoped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Lists.newArrayList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("https://www.googleapis.com/auth/cloud-platform"));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ServiceAccountCredentials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credentials).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SessionsSettings.Builder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settingsBuilder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SessionsSettings.newBuilder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settingsBuilder.setCredentialsProvider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FixedCredentialsProvider.create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(credentials)).build();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sessionsClient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SessionsClient.create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sessionName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SessionName.of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uuid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Log.d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(TAG, "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: " +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 catch (Exception e) {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Log.d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(TAG, "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setUpBot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" +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e.getMessage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사용자가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챗봇에게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채팅을 보내는 부분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private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sendMessageToBot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(String message)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QueryInput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input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QueryInput.newBuilder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TextInput.newBuilder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(message).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setLanguageCode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("ko-KR")).build();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new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SendMessageInBg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sessionName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sessionsClient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input).execute();}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dialogFlow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연결에 문제가 있을 경우 오류메시지를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띄워줌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public void callback(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DetectIntentResponse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returnResponse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returnResponse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!=null)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botReply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returnResponse.getQueryResult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getFulfillmentText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if(!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botReply.isEmpty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messageList.add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Message(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botReply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true));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chatAdapter.notifyDataSetChanged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Objects.requireNonNull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chatView.getLayoutManager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scrollToPosition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messageList.size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- 1);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}else {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Toast.makeText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(this, "something went wrong",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Toast.LENGTH_SHORT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).show();}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 else {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Toast.makeText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(this, "failed to connect!",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Toast.LENGTH_SHORT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).show();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26/38</a:t>
            </a:r>
            <a:endParaRPr lang="ko-KR" altLang="en-US" dirty="0"/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8AB46EF6-C0A6-30FF-4121-5B8381C65F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47" y="1330393"/>
            <a:ext cx="1985822" cy="42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39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470551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챗봇기능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음성인식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27/38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507B32-AF51-2A4C-4893-4894D49EE380}"/>
              </a:ext>
            </a:extLst>
          </p:cNvPr>
          <p:cNvSpPr txBox="1"/>
          <p:nvPr/>
        </p:nvSpPr>
        <p:spPr>
          <a:xfrm>
            <a:off x="2292591" y="1014189"/>
            <a:ext cx="3004367" cy="389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구글 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API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인 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Speech-to-Text 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사용</a:t>
            </a:r>
            <a:endParaRPr lang="en-US" altLang="ko-KR" sz="14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3EB5C9-2C5D-F050-074A-19F2320E1A18}"/>
              </a:ext>
            </a:extLst>
          </p:cNvPr>
          <p:cNvSpPr txBox="1"/>
          <p:nvPr/>
        </p:nvSpPr>
        <p:spPr>
          <a:xfrm>
            <a:off x="9303572" y="1135468"/>
            <a:ext cx="2039618" cy="389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음성인식 시연 동영상</a:t>
            </a:r>
            <a:endParaRPr lang="en-US" altLang="ko-KR" sz="14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7E86D6-FC9A-9E17-96BA-2CFD0F5CF19A}"/>
              </a:ext>
            </a:extLst>
          </p:cNvPr>
          <p:cNvSpPr txBox="1"/>
          <p:nvPr/>
        </p:nvSpPr>
        <p:spPr>
          <a:xfrm>
            <a:off x="2292591" y="1404039"/>
            <a:ext cx="4705517" cy="107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사용자가 하는 말을 텍스트로 변환시켜주는 기능을 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RecognizerIntent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를 생성하고 </a:t>
            </a:r>
            <a:r>
              <a:rPr lang="en-US" altLang="ko-KR" sz="14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SpeechRecognizer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객체에 </a:t>
            </a:r>
            <a:r>
              <a:rPr lang="ko-KR" altLang="en-US" sz="14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리스너를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할당해야한다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.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AEB0EE-F919-C3E9-658F-84C2FF25BCEC}"/>
              </a:ext>
            </a:extLst>
          </p:cNvPr>
          <p:cNvSpPr txBox="1"/>
          <p:nvPr/>
        </p:nvSpPr>
        <p:spPr>
          <a:xfrm>
            <a:off x="2273589" y="2485215"/>
            <a:ext cx="6476872" cy="3892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import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android.speech.RecognizerIntent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;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import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android.speech.SpeechRecognizer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;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import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android.speech.RecognitionListener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;</a:t>
            </a:r>
            <a:endParaRPr lang="en-US" altLang="ko-KR" sz="12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//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RecognizerIntent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객체 생성</a:t>
            </a:r>
            <a:endParaRPr lang="en-US" altLang="ko-KR" sz="12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SttIntent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= new Intent(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RecognizerIntent.ACTION_RECOGNIZE_SPEECH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);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SttIntent.putExtra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RecognizerIntent.EXTRA_CALLING_PACKAGE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getApplicationContext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().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getPackageName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());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SttIntent.putExtra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RecognizerIntent.EXTRA_LANGUAGE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"ko-KR");   //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한국어 사용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//listener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할당 후 실행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mRecognizer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=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SpeechRecognizer.createSpeechRecognizer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cThis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);//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새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SpeechRecognizer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를 만드는 팩토리 메서드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mRecognizer.setRecognitionListener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(listener);//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리스너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설정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mRecognizer.startListening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SttIntent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);//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듣기 시작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9" name="음성인식동영상">
            <a:hlinkClick r:id="" action="ppaction://media"/>
            <a:extLst>
              <a:ext uri="{FF2B5EF4-FFF2-40B4-BE49-F238E27FC236}">
                <a16:creationId xmlns:a16="http://schemas.microsoft.com/office/drawing/2014/main" id="{A635E0AF-9DAD-E418-1ED9-7BA125A898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43529" y="1560259"/>
            <a:ext cx="2559704" cy="455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6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리사이클러뷰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3" y="184968"/>
            <a:ext cx="658856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채팅화면 구현을 위해 </a:t>
            </a:r>
            <a:r>
              <a:rPr lang="ko-KR" altLang="en-US" sz="2400" b="1" dirty="0" err="1">
                <a:solidFill>
                  <a:srgbClr val="FF0000"/>
                </a:solidFill>
              </a:rPr>
              <a:t>리사이클러뷰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이용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1802807" y="6271073"/>
            <a:ext cx="4293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https://wooooooak.github.io/android/2019/03/28/recycler_view/</a:t>
            </a:r>
            <a:endParaRPr lang="ko-KR" altLang="en-US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EC3D8A-7561-91F4-F3E8-694465BD4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35" y="1080407"/>
            <a:ext cx="4081546" cy="3402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7E7471-5F17-E0C6-63AA-653B15C1C944}"/>
              </a:ext>
            </a:extLst>
          </p:cNvPr>
          <p:cNvSpPr txBox="1"/>
          <p:nvPr/>
        </p:nvSpPr>
        <p:spPr>
          <a:xfrm>
            <a:off x="2356906" y="4589137"/>
            <a:ext cx="9249836" cy="13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채팅은 나중에 다시 볼 수 있어야 하는데 사용자가 볼 수 있는 채팅의 양은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화면의 크기에 비례해 한정되어 있고 다시 스크롤 할 때마다 뷰 객체를 다시 삭제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생성 하지 않기 위해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리사이클러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뷰를 사용한다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1EDE5F-48C4-24B4-B737-F526C986EFB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28/38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021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2073654" y="870744"/>
            <a:ext cx="5098873" cy="627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*MapsActivity.java*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getWindow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setFlags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WindowManager.LayoutParams.FLAG_KEEP_SCREEN_ON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WindowManager.LayoutParams.FLAG_KEEP_SCREEN_ON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R.layout.activity_maps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//activity_maps.xml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 연결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mLayout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R.id.map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현재위치 업데이트 시간 설정</a:t>
            </a:r>
            <a:endParaRPr lang="ko-KR" altLang="en-US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가장 정확한 위치를 요청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setPriority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LocationRequest.PRIORITY_HIGH_ACCURACY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en-US" altLang="ko-KR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업데이트 간격설정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setInterval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(UPDATE_INTERVAL_MS)</a:t>
            </a:r>
            <a:endParaRPr lang="en-US" altLang="ko-KR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가장 빠른 업데이트 간격설정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setFastestInterval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(FASTEST_UPDATE_INTERVAL_MS);</a:t>
            </a:r>
            <a:endParaRPr lang="en-US" altLang="ko-KR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현재위치 설정 받기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LocationSettingsRequest.Builder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builder =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new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LocationSettingsRequest.Builder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builder.addLocationRequest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마지막으로 알려진 사용자 위치정보 가져오기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mFusedLocationClient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LocationServices.getFusedLocationProviderClient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SupportMapFragment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mapFragment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SupportMapFragment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getSupportFragmentManager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findFragmentById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R.id.map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지정한 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ID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갖는 </a:t>
            </a:r>
            <a:r>
              <a:rPr lang="ko-KR" altLang="en-US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프래그먼트의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핸들을 가져옴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mapFragment.getMapAsync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(this); 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메인 쓰레드에서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onMapReady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콜백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실행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ko-KR" altLang="en-US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477A9-23F9-44F9-B4F9-51776E784012}"/>
              </a:ext>
            </a:extLst>
          </p:cNvPr>
          <p:cNvSpPr txBox="1"/>
          <p:nvPr/>
        </p:nvSpPr>
        <p:spPr>
          <a:xfrm>
            <a:off x="8205786" y="5851878"/>
            <a:ext cx="296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Google Map API</a:t>
            </a:r>
            <a:r>
              <a:rPr lang="ko-KR" altLang="en-US" sz="1600" b="1" dirty="0"/>
              <a:t>를 이용하여 </a:t>
            </a:r>
            <a:endParaRPr lang="en-US" altLang="ko-KR" sz="1600" b="1" dirty="0"/>
          </a:p>
          <a:p>
            <a:r>
              <a:rPr lang="ko-KR" altLang="en-US" sz="1600" b="1" dirty="0"/>
              <a:t>현재 위치를 표시 및 업데이트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BFE6A-6866-4DCD-AB17-C6ABB2781C6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29/38</a:t>
            </a:r>
            <a:endParaRPr lang="ko-KR" altLang="en-US" dirty="0"/>
          </a:p>
        </p:txBody>
      </p:sp>
      <p:pic>
        <p:nvPicPr>
          <p:cNvPr id="6" name="그림 5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0131377D-6511-404D-932D-A7CF1147C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685" y="1116715"/>
            <a:ext cx="2160136" cy="45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14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팀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5C2280-E4EF-4D79-873B-00AA0BB91D1A}"/>
              </a:ext>
            </a:extLst>
          </p:cNvPr>
          <p:cNvSpPr txBox="1"/>
          <p:nvPr/>
        </p:nvSpPr>
        <p:spPr>
          <a:xfrm>
            <a:off x="10037606" y="4072792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조규인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FD343E-3FDD-4511-A383-FABC76FADF11}"/>
              </a:ext>
            </a:extLst>
          </p:cNvPr>
          <p:cNvSpPr txBox="1"/>
          <p:nvPr/>
        </p:nvSpPr>
        <p:spPr>
          <a:xfrm>
            <a:off x="2826905" y="4045718"/>
            <a:ext cx="87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정윤찬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ABE2D-4456-431F-8186-93EEDADD1B36}"/>
              </a:ext>
            </a:extLst>
          </p:cNvPr>
          <p:cNvSpPr txBox="1"/>
          <p:nvPr/>
        </p:nvSpPr>
        <p:spPr>
          <a:xfrm>
            <a:off x="5193176" y="4053204"/>
            <a:ext cx="99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김민혁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A5F7E-B807-4C14-878A-0F98C0213D7F}"/>
              </a:ext>
            </a:extLst>
          </p:cNvPr>
          <p:cNvSpPr txBox="1"/>
          <p:nvPr/>
        </p:nvSpPr>
        <p:spPr>
          <a:xfrm>
            <a:off x="7593490" y="4072792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문현준</a:t>
            </a:r>
            <a:endParaRPr lang="en-US" altLang="ko-KR" dirty="0"/>
          </a:p>
        </p:txBody>
      </p:sp>
      <p:pic>
        <p:nvPicPr>
          <p:cNvPr id="4" name="그림 3" descr="사람, 소년, 젊은이(가) 표시된 사진&#10;&#10;자동 생성된 설명">
            <a:extLst>
              <a:ext uri="{FF2B5EF4-FFF2-40B4-BE49-F238E27FC236}">
                <a16:creationId xmlns:a16="http://schemas.microsoft.com/office/drawing/2014/main" id="{40E0F277-4CFE-4062-902D-20E5E6418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14" y="1697651"/>
            <a:ext cx="1515353" cy="20226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BF81B30-B3A2-4468-80C6-7C412B923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433" y="1865034"/>
            <a:ext cx="1340370" cy="16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26D8F7-AA53-43BD-AFEB-3D52F0AA4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915" y="1538743"/>
            <a:ext cx="1299919" cy="22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54AB1E-B4DB-41FA-81BF-323E4EA93E05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3/38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FF8DAF-1A01-40AF-9FB3-620FA01CC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980" y="1865034"/>
            <a:ext cx="1555482" cy="17945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E174AF-488C-496F-96B2-68A66EFDADC2}"/>
              </a:ext>
            </a:extLst>
          </p:cNvPr>
          <p:cNvSpPr txBox="1"/>
          <p:nvPr/>
        </p:nvSpPr>
        <p:spPr>
          <a:xfrm>
            <a:off x="2124649" y="4612600"/>
            <a:ext cx="2453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조장 및 </a:t>
            </a:r>
            <a:r>
              <a:rPr lang="en-US" altLang="ko-KR" sz="1100" b="1" dirty="0"/>
              <a:t>Android</a:t>
            </a:r>
            <a:r>
              <a:rPr lang="ko-KR" altLang="en-US" sz="1100" b="1" dirty="0"/>
              <a:t>애플리케이션 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1D9724-7C38-4237-B00B-6DEF740D7EB2}"/>
              </a:ext>
            </a:extLst>
          </p:cNvPr>
          <p:cNvSpPr txBox="1"/>
          <p:nvPr/>
        </p:nvSpPr>
        <p:spPr>
          <a:xfrm>
            <a:off x="9135781" y="5213908"/>
            <a:ext cx="28447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</a:p>
          <a:p>
            <a:pPr algn="ctr"/>
            <a:r>
              <a:rPr lang="en-US" altLang="ko-KR" sz="1500" dirty="0"/>
              <a:t>whrbdls1599@gmail.com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82087-C880-4575-9273-F2870F7BE108}"/>
              </a:ext>
            </a:extLst>
          </p:cNvPr>
          <p:cNvSpPr txBox="1"/>
          <p:nvPr/>
        </p:nvSpPr>
        <p:spPr>
          <a:xfrm>
            <a:off x="6829532" y="5213908"/>
            <a:ext cx="2422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pPr algn="ctr"/>
            <a:r>
              <a:rPr lang="en-US" altLang="ko-KR" sz="1500" dirty="0"/>
              <a:t>ansguswns98@gmail.com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51ACFA-41F2-4898-A26B-B061F7994DFC}"/>
              </a:ext>
            </a:extLst>
          </p:cNvPr>
          <p:cNvSpPr txBox="1"/>
          <p:nvPr/>
        </p:nvSpPr>
        <p:spPr>
          <a:xfrm>
            <a:off x="4496597" y="5213908"/>
            <a:ext cx="21194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r>
              <a:rPr lang="en-US" altLang="ko-KR" sz="1500" dirty="0"/>
              <a:t>ualsgur99@gmail.com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7AA14D-2580-4186-A39B-0F39BCE54482}"/>
              </a:ext>
            </a:extLst>
          </p:cNvPr>
          <p:cNvSpPr txBox="1"/>
          <p:nvPr/>
        </p:nvSpPr>
        <p:spPr>
          <a:xfrm>
            <a:off x="2156320" y="5247584"/>
            <a:ext cx="22829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r>
              <a:rPr lang="en-US" altLang="ko-KR" sz="1500" b="0" i="0" dirty="0">
                <a:effectLst/>
              </a:rPr>
              <a:t>dbscks2140@gmail.com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97F1C3-0652-4336-A31E-DF32CF386C29}"/>
              </a:ext>
            </a:extLst>
          </p:cNvPr>
          <p:cNvSpPr txBox="1"/>
          <p:nvPr/>
        </p:nvSpPr>
        <p:spPr>
          <a:xfrm>
            <a:off x="2575980" y="4914039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010-7669-3090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7589F9-5F34-4B68-90C6-FAD7FA2D8A5A}"/>
              </a:ext>
            </a:extLst>
          </p:cNvPr>
          <p:cNvSpPr txBox="1"/>
          <p:nvPr/>
        </p:nvSpPr>
        <p:spPr>
          <a:xfrm>
            <a:off x="4706802" y="4602271"/>
            <a:ext cx="19719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/>
              <a:t>Dialogflow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학습 및 </a:t>
            </a:r>
            <a:r>
              <a:rPr lang="en-US" altLang="ko-KR" sz="1050" b="1" dirty="0"/>
              <a:t>DB </a:t>
            </a:r>
            <a:r>
              <a:rPr lang="ko-KR" altLang="en-US" sz="1050" b="1" dirty="0"/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9DC08F-48D6-4467-BE83-3C7C30BD9201}"/>
              </a:ext>
            </a:extLst>
          </p:cNvPr>
          <p:cNvSpPr txBox="1"/>
          <p:nvPr/>
        </p:nvSpPr>
        <p:spPr>
          <a:xfrm>
            <a:off x="9572149" y="4577114"/>
            <a:ext cx="1971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Android</a:t>
            </a:r>
            <a:r>
              <a:rPr lang="ko-KR" altLang="en-US" sz="1100" b="1" dirty="0"/>
              <a:t>애플리케이션 개발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E7D99E-3F4A-4A13-B448-53FC32628189}"/>
              </a:ext>
            </a:extLst>
          </p:cNvPr>
          <p:cNvSpPr txBox="1"/>
          <p:nvPr/>
        </p:nvSpPr>
        <p:spPr>
          <a:xfrm>
            <a:off x="7124936" y="4577114"/>
            <a:ext cx="20108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Dialogflow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학습 및 </a:t>
            </a:r>
            <a:r>
              <a:rPr lang="en-US" altLang="ko-KR" sz="1100" b="1" dirty="0"/>
              <a:t>DB </a:t>
            </a:r>
            <a:r>
              <a:rPr lang="ko-KR" altLang="en-US" sz="1100" b="1" dirty="0"/>
              <a:t>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FB6603-D7E1-4825-8A91-924F9627663F}"/>
              </a:ext>
            </a:extLst>
          </p:cNvPr>
          <p:cNvSpPr txBox="1"/>
          <p:nvPr/>
        </p:nvSpPr>
        <p:spPr>
          <a:xfrm>
            <a:off x="9803101" y="4896405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010-8732-0764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BB0822-3826-47D4-8B67-660CB8B51216}"/>
              </a:ext>
            </a:extLst>
          </p:cNvPr>
          <p:cNvSpPr txBox="1"/>
          <p:nvPr/>
        </p:nvSpPr>
        <p:spPr>
          <a:xfrm>
            <a:off x="7250948" y="4918955"/>
            <a:ext cx="1428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010-3121-8646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78B757-9A9B-4158-AA8A-4B697B4321EB}"/>
              </a:ext>
            </a:extLst>
          </p:cNvPr>
          <p:cNvSpPr txBox="1"/>
          <p:nvPr/>
        </p:nvSpPr>
        <p:spPr>
          <a:xfrm>
            <a:off x="4826657" y="4911062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010-4754-2979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C7F66-DBB5-D7E7-3F11-CBB4F6C5D3A3}"/>
              </a:ext>
            </a:extLst>
          </p:cNvPr>
          <p:cNvSpPr txBox="1"/>
          <p:nvPr/>
        </p:nvSpPr>
        <p:spPr>
          <a:xfrm>
            <a:off x="2455354" y="5930424"/>
            <a:ext cx="904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 Hub : </a:t>
            </a:r>
            <a:r>
              <a:rPr lang="en-US" altLang="ko-KR" b="0" i="0" u="none" strike="noStrike" dirty="0">
                <a:effectLst/>
                <a:latin typeface="Whitney"/>
                <a:hlinkClick r:id="rId7" tooltip="https://github.com/Jeong-Yunchan/Capstone-Design-Project"/>
              </a:rPr>
              <a:t>https://github.com/Jeong-Yunchan/Capstone-Design-Project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403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파싱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645682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지도에 공원정보를 표시하기위해 </a:t>
            </a:r>
            <a:r>
              <a:rPr lang="ko-KR" altLang="en-US" sz="2400" b="1" dirty="0">
                <a:solidFill>
                  <a:srgbClr val="FF0000"/>
                </a:solidFill>
              </a:rPr>
              <a:t>파싱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사용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3072504" y="4429419"/>
            <a:ext cx="7862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effectLst/>
                <a:latin typeface="+mn-ea"/>
              </a:rPr>
              <a:t>어떤 페이지</a:t>
            </a:r>
            <a:r>
              <a:rPr lang="en-US" altLang="ko-KR" b="0" i="0" dirty="0">
                <a:effectLst/>
                <a:latin typeface="+mn-ea"/>
              </a:rPr>
              <a:t>(</a:t>
            </a:r>
            <a:r>
              <a:rPr lang="ko-KR" altLang="en-US" b="0" i="0" dirty="0">
                <a:effectLst/>
                <a:latin typeface="+mn-ea"/>
              </a:rPr>
              <a:t>문서</a:t>
            </a:r>
            <a:r>
              <a:rPr lang="en-US" altLang="ko-KR" b="0" i="0" dirty="0">
                <a:effectLst/>
                <a:latin typeface="+mn-ea"/>
              </a:rPr>
              <a:t>, html </a:t>
            </a:r>
            <a:r>
              <a:rPr lang="ko-KR" altLang="en-US" b="0" i="0" dirty="0">
                <a:effectLst/>
                <a:latin typeface="+mn-ea"/>
              </a:rPr>
              <a:t>등</a:t>
            </a:r>
            <a:r>
              <a:rPr lang="en-US" altLang="ko-KR" b="0" i="0" dirty="0">
                <a:effectLst/>
                <a:latin typeface="+mn-ea"/>
              </a:rPr>
              <a:t>)</a:t>
            </a:r>
            <a:r>
              <a:rPr lang="ko-KR" altLang="en-US" b="0" i="0" dirty="0">
                <a:effectLst/>
                <a:latin typeface="+mn-ea"/>
              </a:rPr>
              <a:t>에서 내가 원하는 데이터를 특정 패턴이나 순서로 추출해 가공하는 것을 말한다</a:t>
            </a:r>
            <a:r>
              <a:rPr lang="en-US" altLang="ko-KR" b="0" i="0" dirty="0">
                <a:effectLst/>
                <a:latin typeface="+mn-ea"/>
              </a:rPr>
              <a:t>. </a:t>
            </a:r>
            <a:r>
              <a:rPr lang="ko-KR" altLang="en-US" b="0" i="0" dirty="0">
                <a:effectLst/>
                <a:latin typeface="+mn-ea"/>
              </a:rPr>
              <a:t>먼저 파서는 컴파일의 일부로서 원시 프로그램의 명령문이나 온라인 명령문</a:t>
            </a:r>
            <a:r>
              <a:rPr lang="en-US" altLang="ko-KR" b="0" i="0" dirty="0">
                <a:effectLst/>
                <a:latin typeface="+mn-ea"/>
              </a:rPr>
              <a:t>, HTML </a:t>
            </a:r>
            <a:r>
              <a:rPr lang="ko-KR" altLang="en-US" b="0" i="0" dirty="0">
                <a:effectLst/>
                <a:latin typeface="+mn-ea"/>
              </a:rPr>
              <a:t>문서 등에서 </a:t>
            </a:r>
            <a:r>
              <a:rPr lang="en-US" altLang="ko-KR" b="0" i="0" dirty="0" err="1">
                <a:effectLst/>
                <a:latin typeface="+mn-ea"/>
              </a:rPr>
              <a:t>MArkup</a:t>
            </a:r>
            <a:r>
              <a:rPr lang="en-US" altLang="ko-KR" b="0" i="0" dirty="0">
                <a:effectLst/>
                <a:latin typeface="+mn-ea"/>
              </a:rPr>
              <a:t> Tag </a:t>
            </a:r>
            <a:r>
              <a:rPr lang="ko-KR" altLang="en-US" b="0" i="0" dirty="0">
                <a:effectLst/>
                <a:latin typeface="+mn-ea"/>
              </a:rPr>
              <a:t>등을 입력으로 받아들여서 구문을 해석할 수 있는 단위와 여러 부분으로 분할해주는 역할을 한다</a:t>
            </a:r>
            <a:r>
              <a:rPr lang="en-US" altLang="ko-KR" b="0" i="0" dirty="0">
                <a:effectLst/>
                <a:latin typeface="+mn-ea"/>
              </a:rPr>
              <a:t>. </a:t>
            </a:r>
          </a:p>
          <a:p>
            <a:r>
              <a:rPr lang="ko-KR" altLang="en-US" dirty="0">
                <a:latin typeface="+mn-ea"/>
              </a:rPr>
              <a:t>파싱의 기법으로는 </a:t>
            </a:r>
            <a:r>
              <a:rPr lang="en-US" altLang="ko-KR" dirty="0">
                <a:latin typeface="+mn-ea"/>
              </a:rPr>
              <a:t>XML</a:t>
            </a:r>
            <a:r>
              <a:rPr lang="ko-KR" altLang="en-US" dirty="0">
                <a:latin typeface="+mn-ea"/>
              </a:rPr>
              <a:t>파싱 기법인 </a:t>
            </a:r>
            <a:r>
              <a:rPr lang="en-US" altLang="ko-KR" dirty="0">
                <a:latin typeface="+mn-ea"/>
              </a:rPr>
              <a:t>DOM</a:t>
            </a:r>
            <a:r>
              <a:rPr lang="ko-KR" altLang="en-US" dirty="0">
                <a:latin typeface="+mn-ea"/>
              </a:rPr>
              <a:t>과 </a:t>
            </a:r>
            <a:r>
              <a:rPr lang="en-US" altLang="ko-KR" dirty="0">
                <a:latin typeface="+mn-ea"/>
              </a:rPr>
              <a:t>SAX/JSON </a:t>
            </a:r>
            <a:r>
              <a:rPr lang="ko-KR" altLang="en-US" dirty="0" err="1">
                <a:latin typeface="+mn-ea"/>
              </a:rPr>
              <a:t>파싱기법이</a:t>
            </a:r>
            <a:r>
              <a:rPr lang="ko-KR" altLang="en-US" dirty="0">
                <a:latin typeface="+mn-ea"/>
              </a:rPr>
              <a:t> 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30/38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F01F0D-CB24-DC25-43A4-353146066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31" y="1185863"/>
            <a:ext cx="3635520" cy="307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E98EEA-1952-60F1-8CE4-AC310CEC91B7}"/>
              </a:ext>
            </a:extLst>
          </p:cNvPr>
          <p:cNvSpPr txBox="1"/>
          <p:nvPr/>
        </p:nvSpPr>
        <p:spPr>
          <a:xfrm>
            <a:off x="3272529" y="6312195"/>
            <a:ext cx="4893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https://na27.tistory.com/230</a:t>
            </a:r>
          </a:p>
        </p:txBody>
      </p:sp>
    </p:spTree>
    <p:extLst>
      <p:ext uri="{BB962C8B-B14F-4D97-AF65-F5344CB8AC3E}">
        <p14:creationId xmlns:p14="http://schemas.microsoft.com/office/powerpoint/2010/main" val="3236285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60463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2106363" y="1093647"/>
            <a:ext cx="3989636" cy="594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*MapsActivity.java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코드 추가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private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클러스터 추가</a:t>
            </a:r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ArrayList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&lt;Park&gt; parks; //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리스트 추가</a:t>
            </a:r>
          </a:p>
          <a:p>
            <a:endParaRPr lang="ko-KR" altLang="en-US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 = 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ArrayList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&lt;Park&gt;)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getIntent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getSerializableExtra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("park"); //park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ko-KR" altLang="en-US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받아옴</a:t>
            </a:r>
            <a:endParaRPr lang="ko-KR" altLang="en-US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onMapLoaded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Log.d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(TAG, "Load");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(35.13989, 126.9340);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CameraUpdateFactory.newLatLngZoom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10);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mMap.animateCamera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for(int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 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parks.size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{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Double.parseDouble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getLat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()),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Double.parseDouble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()),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getPname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clusterManager.addItem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);} // 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개수만큼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item 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추가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}});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31/38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E5325-9D3B-F063-61E4-BD480ABB3284}"/>
              </a:ext>
            </a:extLst>
          </p:cNvPr>
          <p:cNvSpPr txBox="1"/>
          <p:nvPr/>
        </p:nvSpPr>
        <p:spPr>
          <a:xfrm>
            <a:off x="6406485" y="1317293"/>
            <a:ext cx="5114969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/*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클러스터 클릭 </a:t>
            </a:r>
            <a:r>
              <a:rPr lang="ko-KR" altLang="en-US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리스너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clusterManager.setOnClusterClickListener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ClusterManager.OnClusterClickListener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&gt;() {@Overridepublic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boolean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onClusterClick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(Cluster&lt;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cluster) {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cluster.getPosition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().latitude,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cluster.getPosition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().longitude);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CameraUpdateFactory.newLatLngZoom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15);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mMap.moveCamera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return false;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}});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/*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마커 타이틀 클릭 </a:t>
            </a:r>
            <a:r>
              <a:rPr lang="ko-KR" altLang="en-US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리스너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*마커 타이틀을 클릭하면*마커의 공원 정보를 보여준다*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mMap.setOnInfoWindowClickListener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GoogleMap.OnInfoWindowClickListener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{@Overridepublic void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onInfoWindowClick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(Marker marker) {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null;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for (int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parks.size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{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if 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findIndex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marker.getTitle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 != null) {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findIndex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marker.getTitle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());}}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// marker title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검색하여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number </a:t>
            </a:r>
            <a:r>
              <a:rPr lang="ko-KR" altLang="en-US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반환받아옴</a:t>
            </a:r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final int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Integer.parseInt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AlertDialog.Builder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builder = 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AlertDialog.Builder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(context);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builder.setTitle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공원정보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builder.setMessage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이름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+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- 1).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getPname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+"\n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종류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+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- 1).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getPkind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+"\n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주소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+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- 1).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getPadr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+"\n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크기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+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- 1).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getPsize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+"㎡");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builder.create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alertDialog.show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();}});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마커 클릭 시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 Dialog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나오도록 설정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13998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95051" y="2652154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2073162" y="1215485"/>
            <a:ext cx="5213867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*Park.java*</a:t>
            </a:r>
          </a:p>
          <a:p>
            <a:endParaRPr lang="en-US" altLang="ko-KR" sz="1100" dirty="0"/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/*** Park getter setter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 선언*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class Park implements Serializable {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number; //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관리번호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</a:t>
            </a:r>
            <a:r>
              <a:rPr lang="ko-KR" altLang="en-US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공원명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</a:t>
            </a:r>
            <a:r>
              <a:rPr lang="ko-KR" altLang="en-US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소재지지번주소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종류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면적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위도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경도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getNumber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number;}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setNumber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number)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this.number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number;}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32/38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88282B-85A8-FC6E-E7CB-E5849B7DC66C}"/>
              </a:ext>
            </a:extLst>
          </p:cNvPr>
          <p:cNvSpPr txBox="1"/>
          <p:nvPr/>
        </p:nvSpPr>
        <p:spPr>
          <a:xfrm>
            <a:off x="7162800" y="1608866"/>
            <a:ext cx="4222894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findIndex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name)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if(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this.pname.equals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(name))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{return number;}else return null;}}</a:t>
            </a:r>
            <a:endParaRPr lang="ko-KR" altLang="en-US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813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95051" y="2660463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1801594" y="1035802"/>
            <a:ext cx="448490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*Parsing.java*</a:t>
            </a:r>
            <a:endParaRPr lang="en-US" altLang="ko-KR" dirty="0"/>
          </a:p>
          <a:p>
            <a:r>
              <a:rPr lang="en-US" altLang="ko-KR" sz="800" dirty="0"/>
              <a:t>public class Parsing extends </a:t>
            </a:r>
            <a:r>
              <a:rPr lang="en-US" altLang="ko-KR" sz="800" dirty="0" err="1"/>
              <a:t>AppCompatActivity</a:t>
            </a:r>
            <a:r>
              <a:rPr lang="en-US" altLang="ko-KR" sz="800" dirty="0"/>
              <a:t> {final String TAG = “Parsing”;</a:t>
            </a:r>
          </a:p>
          <a:p>
            <a:r>
              <a:rPr lang="en-US" altLang="ko-KR" sz="800" dirty="0"/>
              <a:t>@Override</a:t>
            </a:r>
          </a:p>
          <a:p>
            <a:r>
              <a:rPr lang="en-US" altLang="ko-KR" sz="800" dirty="0"/>
              <a:t>protected void </a:t>
            </a:r>
            <a:r>
              <a:rPr lang="en-US" altLang="ko-KR" sz="800" dirty="0" err="1"/>
              <a:t>onCreate</a:t>
            </a:r>
            <a:r>
              <a:rPr lang="en-US" altLang="ko-KR" sz="800" dirty="0"/>
              <a:t>(Bundle </a:t>
            </a:r>
            <a:r>
              <a:rPr lang="en-US" altLang="ko-KR" sz="800" dirty="0" err="1"/>
              <a:t>savedInstanceState</a:t>
            </a:r>
            <a:r>
              <a:rPr lang="en-US" altLang="ko-KR" sz="800" dirty="0"/>
              <a:t>) {</a:t>
            </a:r>
          </a:p>
          <a:p>
            <a:r>
              <a:rPr lang="en-US" altLang="ko-KR" sz="800" dirty="0" err="1"/>
              <a:t>super.onCreate</a:t>
            </a:r>
            <a:r>
              <a:rPr lang="en-US" altLang="ko-KR" sz="800" dirty="0"/>
              <a:t>(</a:t>
            </a:r>
            <a:r>
              <a:rPr lang="en-US" altLang="ko-KR" sz="800" dirty="0" err="1"/>
              <a:t>savedInstanceState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 err="1"/>
              <a:t>setContentView</a:t>
            </a:r>
            <a:r>
              <a:rPr lang="en-US" altLang="ko-KR" sz="800" dirty="0"/>
              <a:t>(</a:t>
            </a:r>
            <a:r>
              <a:rPr lang="en-US" altLang="ko-KR" sz="800" dirty="0" err="1"/>
              <a:t>R.layout.parsing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 err="1"/>
              <a:t>Log.d</a:t>
            </a:r>
            <a:r>
              <a:rPr lang="en-US" altLang="ko-KR" sz="800" dirty="0"/>
              <a:t>(TAG, "</a:t>
            </a:r>
            <a:r>
              <a:rPr lang="en-US" altLang="ko-KR" sz="800" dirty="0" err="1"/>
              <a:t>onCreate</a:t>
            </a:r>
            <a:r>
              <a:rPr lang="en-US" altLang="ko-KR" sz="800" dirty="0"/>
              <a:t>");</a:t>
            </a:r>
          </a:p>
          <a:p>
            <a:r>
              <a:rPr lang="en-US" altLang="ko-KR" sz="800" dirty="0"/>
              <a:t>new Thread(new Runnable() 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쓰레드 함수</a:t>
            </a:r>
            <a:endParaRPr lang="en-US" altLang="ko-KR" sz="800" dirty="0"/>
          </a:p>
          <a:p>
            <a:r>
              <a:rPr lang="en-US" altLang="ko-KR" sz="800" dirty="0"/>
              <a:t>@Override</a:t>
            </a:r>
          </a:p>
          <a:p>
            <a:r>
              <a:rPr lang="en-US" altLang="ko-KR" sz="800" dirty="0"/>
              <a:t>public void run() {</a:t>
            </a:r>
          </a:p>
          <a:p>
            <a:r>
              <a:rPr lang="en-US" altLang="ko-KR" sz="800" dirty="0" err="1"/>
              <a:t>ArrayList</a:t>
            </a:r>
            <a:r>
              <a:rPr lang="en-US" altLang="ko-KR" sz="800" dirty="0"/>
              <a:t>&lt;Park&gt; parks = </a:t>
            </a:r>
            <a:r>
              <a:rPr lang="en-US" altLang="ko-KR" sz="800" dirty="0" err="1"/>
              <a:t>xml_parse</a:t>
            </a:r>
            <a:r>
              <a:rPr lang="en-US" altLang="ko-KR" sz="800" dirty="0"/>
              <a:t>();  /</a:t>
            </a:r>
          </a:p>
          <a:p>
            <a:r>
              <a:rPr lang="en-US" altLang="ko-KR" sz="800" dirty="0"/>
              <a:t>/</a:t>
            </a:r>
            <a:r>
              <a:rPr lang="ko-KR" altLang="en-US" sz="800" dirty="0"/>
              <a:t>파싱 시작</a:t>
            </a:r>
            <a:r>
              <a:rPr lang="en-US" altLang="ko-KR" sz="800" dirty="0"/>
              <a:t>I</a:t>
            </a:r>
          </a:p>
          <a:p>
            <a:r>
              <a:rPr lang="en-US" altLang="ko-KR" sz="800" dirty="0" err="1"/>
              <a:t>ntent</a:t>
            </a:r>
            <a:r>
              <a:rPr lang="en-US" altLang="ko-KR" sz="800" dirty="0"/>
              <a:t> intent = new Intent(</a:t>
            </a:r>
            <a:r>
              <a:rPr lang="en-US" altLang="ko-KR" sz="800" dirty="0" err="1"/>
              <a:t>Parsing.this</a:t>
            </a:r>
            <a:r>
              <a:rPr lang="en-US" altLang="ko-KR" sz="800" dirty="0"/>
              <a:t>, </a:t>
            </a:r>
            <a:r>
              <a:rPr lang="en-US" altLang="ko-KR" sz="800" dirty="0" err="1"/>
              <a:t>MapsActivity.class</a:t>
            </a:r>
            <a:r>
              <a:rPr lang="en-US" altLang="ko-KR" sz="800" dirty="0"/>
              <a:t>);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지도화면 띄우기</a:t>
            </a:r>
            <a:endParaRPr lang="en-US" altLang="ko-KR" sz="800" dirty="0"/>
          </a:p>
          <a:p>
            <a:r>
              <a:rPr lang="en-US" altLang="ko-KR" sz="800" dirty="0" err="1"/>
              <a:t>intent.putExtra</a:t>
            </a:r>
            <a:r>
              <a:rPr lang="en-US" altLang="ko-KR" sz="800" dirty="0"/>
              <a:t>("park", parks); </a:t>
            </a:r>
          </a:p>
          <a:p>
            <a:r>
              <a:rPr lang="en-US" altLang="ko-KR" sz="800" dirty="0"/>
              <a:t>// parks 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 </a:t>
            </a:r>
            <a:r>
              <a:rPr lang="ko-KR" altLang="en-US" sz="800" dirty="0"/>
              <a:t>넘기기</a:t>
            </a:r>
            <a:endParaRPr lang="en-US" altLang="ko-KR" sz="800" dirty="0"/>
          </a:p>
          <a:p>
            <a:r>
              <a:rPr lang="en-US" altLang="ko-KR" sz="800" dirty="0" err="1"/>
              <a:t>startActivity</a:t>
            </a:r>
            <a:r>
              <a:rPr lang="en-US" altLang="ko-KR" sz="800" dirty="0"/>
              <a:t>(intent);}}).start();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쓰레드 시작 </a:t>
            </a:r>
            <a:r>
              <a:rPr lang="en-US" altLang="ko-KR" sz="800" dirty="0"/>
              <a:t>}</a:t>
            </a:r>
          </a:p>
          <a:p>
            <a:endParaRPr lang="en-US" altLang="ko-KR" sz="800" dirty="0"/>
          </a:p>
          <a:p>
            <a:r>
              <a:rPr lang="en-US" altLang="ko-KR" sz="800" dirty="0"/>
              <a:t>/*** </a:t>
            </a:r>
            <a:r>
              <a:rPr lang="en-US" altLang="ko-KR" sz="800" dirty="0" err="1"/>
              <a:t>xml_parse</a:t>
            </a:r>
            <a:r>
              <a:rPr lang="en-US" altLang="ko-KR" sz="800" dirty="0"/>
              <a:t>()</a:t>
            </a:r>
            <a:r>
              <a:rPr lang="ko-KR" altLang="en-US" sz="800" dirty="0"/>
              <a:t>는 </a:t>
            </a:r>
            <a:r>
              <a:rPr lang="en-US" altLang="ko-KR" sz="800" dirty="0"/>
              <a:t>raw</a:t>
            </a:r>
            <a:r>
              <a:rPr lang="ko-KR" altLang="en-US" sz="800" dirty="0"/>
              <a:t>폴더에 있는 </a:t>
            </a:r>
            <a:r>
              <a:rPr lang="en-US" altLang="ko-KR" sz="800" dirty="0" err="1"/>
              <a:t>park_gj</a:t>
            </a:r>
            <a:r>
              <a:rPr lang="ko-KR" altLang="en-US" sz="800" dirty="0"/>
              <a:t>를 </a:t>
            </a:r>
            <a:r>
              <a:rPr lang="ko-KR" altLang="en-US" sz="800" dirty="0" err="1"/>
              <a:t>파싱하는</a:t>
            </a:r>
            <a:r>
              <a:rPr lang="ko-KR" altLang="en-US" sz="800" dirty="0"/>
              <a:t> 함수*</a:t>
            </a:r>
            <a:r>
              <a:rPr lang="en-US" altLang="ko-KR" sz="800" dirty="0"/>
              <a:t>/</a:t>
            </a:r>
          </a:p>
          <a:p>
            <a:r>
              <a:rPr lang="en-US" altLang="ko-KR" sz="800" dirty="0"/>
              <a:t>private 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&lt;Park&gt; </a:t>
            </a:r>
            <a:r>
              <a:rPr lang="en-US" altLang="ko-KR" sz="800" dirty="0" err="1"/>
              <a:t>xml_parse</a:t>
            </a:r>
            <a:r>
              <a:rPr lang="en-US" altLang="ko-KR" sz="800" dirty="0"/>
              <a:t>() {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&lt;Park&gt; </a:t>
            </a:r>
            <a:r>
              <a:rPr lang="en-US" altLang="ko-KR" sz="800" dirty="0" err="1"/>
              <a:t>parksList</a:t>
            </a:r>
            <a:r>
              <a:rPr lang="en-US" altLang="ko-KR" sz="800" dirty="0"/>
              <a:t> = new 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&lt;Park&gt;(); //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 </a:t>
            </a:r>
            <a:r>
              <a:rPr lang="ko-KR" altLang="en-US" sz="800" dirty="0"/>
              <a:t>선언</a:t>
            </a:r>
            <a:endParaRPr lang="en-US" altLang="ko-KR" sz="800" dirty="0"/>
          </a:p>
          <a:p>
            <a:r>
              <a:rPr lang="en-US" altLang="ko-KR" sz="800" dirty="0" err="1"/>
              <a:t>InputStream</a:t>
            </a:r>
            <a:r>
              <a:rPr lang="en-US" altLang="ko-KR" sz="800" dirty="0"/>
              <a:t> </a:t>
            </a:r>
            <a:r>
              <a:rPr lang="en-US" altLang="ko-KR" sz="800" dirty="0" err="1"/>
              <a:t>inputStream</a:t>
            </a:r>
            <a:r>
              <a:rPr lang="en-US" altLang="ko-KR" sz="800" dirty="0"/>
              <a:t> = </a:t>
            </a:r>
            <a:r>
              <a:rPr lang="en-US" altLang="ko-KR" sz="800" dirty="0" err="1"/>
              <a:t>getResources</a:t>
            </a:r>
            <a:r>
              <a:rPr lang="en-US" altLang="ko-KR" sz="800" dirty="0"/>
              <a:t>().</a:t>
            </a:r>
            <a:r>
              <a:rPr lang="en-US" altLang="ko-KR" sz="800" dirty="0" err="1"/>
              <a:t>openRawResource</a:t>
            </a:r>
            <a:r>
              <a:rPr lang="en-US" altLang="ko-KR" sz="800" dirty="0"/>
              <a:t>(</a:t>
            </a:r>
            <a:r>
              <a:rPr lang="en-US" altLang="ko-KR" sz="800" dirty="0" err="1"/>
              <a:t>R.raw.park_gj</a:t>
            </a:r>
            <a:r>
              <a:rPr lang="en-US" altLang="ko-KR" sz="800" dirty="0"/>
              <a:t>); </a:t>
            </a:r>
          </a:p>
          <a:p>
            <a:r>
              <a:rPr lang="en-US" altLang="ko-KR" sz="800" dirty="0"/>
              <a:t>//raw</a:t>
            </a:r>
            <a:r>
              <a:rPr lang="ko-KR" altLang="en-US" sz="800" dirty="0"/>
              <a:t>폴더에 있는</a:t>
            </a:r>
            <a:r>
              <a:rPr lang="en-US" altLang="ko-KR" sz="800" dirty="0" err="1"/>
              <a:t>park_gj</a:t>
            </a:r>
            <a:r>
              <a:rPr lang="ko-KR" altLang="en-US" sz="800" dirty="0"/>
              <a:t>읽음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 err="1"/>
              <a:t>InputStreamReader</a:t>
            </a:r>
            <a:r>
              <a:rPr lang="en-US" altLang="ko-KR" sz="800" dirty="0"/>
              <a:t> </a:t>
            </a:r>
            <a:r>
              <a:rPr lang="en-US" altLang="ko-KR" sz="800" dirty="0" err="1"/>
              <a:t>inputStreamReader</a:t>
            </a:r>
            <a:r>
              <a:rPr lang="en-US" altLang="ko-KR" sz="800" dirty="0"/>
              <a:t> = new </a:t>
            </a:r>
            <a:r>
              <a:rPr lang="en-US" altLang="ko-KR" sz="800" dirty="0" err="1"/>
              <a:t>InputStreamReader</a:t>
            </a:r>
            <a:r>
              <a:rPr lang="en-US" altLang="ko-KR" sz="800" dirty="0"/>
              <a:t>(</a:t>
            </a:r>
            <a:r>
              <a:rPr lang="en-US" altLang="ko-KR" sz="800" dirty="0" err="1"/>
              <a:t>inputStream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 err="1"/>
              <a:t>BufferedReader</a:t>
            </a:r>
            <a:r>
              <a:rPr lang="en-US" altLang="ko-KR" sz="800" dirty="0"/>
              <a:t> reader = new </a:t>
            </a:r>
            <a:r>
              <a:rPr lang="en-US" altLang="ko-KR" sz="800" dirty="0" err="1"/>
              <a:t>BufferedReader</a:t>
            </a:r>
            <a:r>
              <a:rPr lang="en-US" altLang="ko-KR" sz="800" dirty="0"/>
              <a:t>(</a:t>
            </a:r>
            <a:r>
              <a:rPr lang="en-US" altLang="ko-KR" sz="800" dirty="0" err="1"/>
              <a:t>inputStreamReader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 err="1"/>
              <a:t>XmlPullParserFactory</a:t>
            </a:r>
            <a:r>
              <a:rPr lang="en-US" altLang="ko-KR" sz="800" dirty="0"/>
              <a:t> </a:t>
            </a:r>
            <a:r>
              <a:rPr lang="en-US" altLang="ko-KR" sz="800" dirty="0" err="1"/>
              <a:t>xmlPullParserFactory</a:t>
            </a:r>
            <a:r>
              <a:rPr lang="en-US" altLang="ko-KR" sz="800" dirty="0"/>
              <a:t> = </a:t>
            </a:r>
            <a:r>
              <a:rPr lang="en-US" altLang="ko-KR" sz="800" dirty="0" err="1"/>
              <a:t>null;XmlPullParser</a:t>
            </a:r>
            <a:r>
              <a:rPr lang="en-US" altLang="ko-KR" sz="800" dirty="0"/>
              <a:t> </a:t>
            </a:r>
            <a:r>
              <a:rPr lang="en-US" altLang="ko-KR" sz="800" dirty="0" err="1"/>
              <a:t>xmlPullParser</a:t>
            </a:r>
            <a:r>
              <a:rPr lang="en-US" altLang="ko-KR" sz="800" dirty="0"/>
              <a:t> = null;</a:t>
            </a:r>
          </a:p>
          <a:p>
            <a:r>
              <a:rPr lang="en-US" altLang="ko-KR" sz="800" dirty="0"/>
              <a:t>try {</a:t>
            </a:r>
            <a:r>
              <a:rPr lang="en-US" altLang="ko-KR" sz="800" dirty="0" err="1"/>
              <a:t>xmlPullParserFactory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XmlPullParserFactory.newInstance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 err="1"/>
              <a:t>xmlPullParser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xmlPullParserFactory.newPullParser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 err="1"/>
              <a:t>xmlPullParser.setInput</a:t>
            </a:r>
            <a:r>
              <a:rPr lang="en-US" altLang="ko-KR" sz="800" dirty="0"/>
              <a:t>(reader);</a:t>
            </a:r>
          </a:p>
          <a:p>
            <a:endParaRPr lang="en-US" altLang="ko-KR" sz="800" dirty="0"/>
          </a:p>
          <a:p>
            <a:r>
              <a:rPr lang="en-US" altLang="ko-KR" sz="800" dirty="0"/>
              <a:t>Park </a:t>
            </a:r>
            <a:r>
              <a:rPr lang="en-US" altLang="ko-KR" sz="800" dirty="0" err="1"/>
              <a:t>park</a:t>
            </a:r>
            <a:r>
              <a:rPr lang="en-US" altLang="ko-KR" sz="800" dirty="0"/>
              <a:t> = null; //Park</a:t>
            </a:r>
            <a:r>
              <a:rPr lang="ko-KR" altLang="en-US" sz="800" dirty="0"/>
              <a:t>클래스를 상속받은</a:t>
            </a:r>
            <a:r>
              <a:rPr lang="en-US" altLang="ko-KR" sz="800" dirty="0"/>
              <a:t>park </a:t>
            </a:r>
            <a:r>
              <a:rPr lang="ko-KR" altLang="en-US" sz="800" dirty="0"/>
              <a:t>선언 및 초기화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int </a:t>
            </a:r>
            <a:r>
              <a:rPr lang="en-US" altLang="ko-KR" sz="800" dirty="0" err="1"/>
              <a:t>eventType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xmlPullParser.getEventType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while (</a:t>
            </a:r>
            <a:r>
              <a:rPr lang="en-US" altLang="ko-KR" sz="800" dirty="0" err="1"/>
              <a:t>eventType</a:t>
            </a:r>
            <a:r>
              <a:rPr lang="en-US" altLang="ko-KR" sz="800" dirty="0"/>
              <a:t> != </a:t>
            </a:r>
            <a:r>
              <a:rPr lang="en-US" altLang="ko-KR" sz="800" dirty="0" err="1"/>
              <a:t>XmlPullParser.END_DOCUMENT</a:t>
            </a:r>
            <a:r>
              <a:rPr lang="en-US" altLang="ko-KR" sz="800" dirty="0"/>
              <a:t>){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문서가 </a:t>
            </a:r>
            <a:r>
              <a:rPr lang="ko-KR" altLang="en-US" sz="800" dirty="0" err="1"/>
              <a:t>끝날때</a:t>
            </a:r>
            <a:r>
              <a:rPr lang="ko-KR" altLang="en-US" sz="800" dirty="0"/>
              <a:t> 까지 실행 파싱 시작</a:t>
            </a:r>
          </a:p>
          <a:p>
            <a:r>
              <a:rPr lang="en-US" altLang="ko-KR" sz="800" dirty="0"/>
              <a:t>switch (</a:t>
            </a:r>
            <a:r>
              <a:rPr lang="en-US" altLang="ko-KR" sz="800" dirty="0" err="1"/>
              <a:t>eventType</a:t>
            </a:r>
            <a:r>
              <a:rPr lang="en-US" altLang="ko-KR" sz="800" dirty="0"/>
              <a:t>){case </a:t>
            </a:r>
            <a:r>
              <a:rPr lang="en-US" altLang="ko-KR" sz="800" dirty="0" err="1"/>
              <a:t>XmlPullParser.START_DOCUMENT</a:t>
            </a:r>
            <a:r>
              <a:rPr lang="en-US" altLang="ko-KR" sz="800" dirty="0"/>
              <a:t>:</a:t>
            </a:r>
          </a:p>
          <a:p>
            <a:r>
              <a:rPr lang="en-US" altLang="ko-KR" sz="800" dirty="0" err="1"/>
              <a:t>Log.i</a:t>
            </a:r>
            <a:r>
              <a:rPr lang="en-US" altLang="ko-KR" sz="800" dirty="0"/>
              <a:t>(TAG, "xml START");</a:t>
            </a:r>
          </a:p>
          <a:p>
            <a:r>
              <a:rPr lang="en-US" altLang="ko-KR" sz="800" dirty="0"/>
              <a:t>break;</a:t>
            </a:r>
          </a:p>
          <a:p>
            <a:r>
              <a:rPr lang="en-US" altLang="ko-KR" sz="800" dirty="0"/>
              <a:t>case </a:t>
            </a:r>
            <a:r>
              <a:rPr lang="en-US" altLang="ko-KR" sz="800" dirty="0" err="1"/>
              <a:t>XmlPullParser.START_TAG</a:t>
            </a:r>
            <a:r>
              <a:rPr lang="en-US" altLang="ko-KR" sz="800" dirty="0"/>
              <a:t>:</a:t>
            </a:r>
          </a:p>
          <a:p>
            <a:r>
              <a:rPr lang="en-US" altLang="ko-KR" sz="800" dirty="0"/>
              <a:t>String </a:t>
            </a:r>
            <a:r>
              <a:rPr lang="en-US" altLang="ko-KR" sz="800" dirty="0" err="1"/>
              <a:t>startTag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xmlPullParser.getName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 err="1"/>
              <a:t>Log.i</a:t>
            </a:r>
            <a:r>
              <a:rPr lang="en-US" altLang="ko-KR" sz="800" dirty="0"/>
              <a:t>(TAG, "Start TAG :" + </a:t>
            </a:r>
            <a:r>
              <a:rPr lang="en-US" altLang="ko-KR" sz="800" dirty="0" err="1"/>
              <a:t>startTag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  <a:p>
            <a:endParaRPr lang="en-US" altLang="ko-KR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33/38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FA763A-1F62-4EB3-80E8-30FFB718E2D0}"/>
              </a:ext>
            </a:extLst>
          </p:cNvPr>
          <p:cNvSpPr txBox="1"/>
          <p:nvPr/>
        </p:nvSpPr>
        <p:spPr>
          <a:xfrm>
            <a:off x="5902256" y="1132948"/>
            <a:ext cx="3354032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("record")) {</a:t>
            </a:r>
          </a:p>
          <a:p>
            <a:r>
              <a:rPr lang="en-US" altLang="ko-KR" sz="800" dirty="0"/>
              <a:t> //</a:t>
            </a:r>
            <a:r>
              <a:rPr lang="ko-KR" altLang="en-US" sz="800" dirty="0"/>
              <a:t>시작 태그가</a:t>
            </a:r>
            <a:r>
              <a:rPr lang="en-US" altLang="ko-KR" sz="800" dirty="0"/>
              <a:t>record</a:t>
            </a:r>
            <a:r>
              <a:rPr lang="ko-KR" altLang="en-US" sz="800" dirty="0"/>
              <a:t>면</a:t>
            </a:r>
            <a:r>
              <a:rPr lang="en-US" altLang="ko-KR" sz="800" dirty="0"/>
              <a:t>park </a:t>
            </a:r>
            <a:r>
              <a:rPr lang="ko-KR" altLang="en-US" sz="800" dirty="0"/>
              <a:t>추가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park = new Park();</a:t>
            </a:r>
          </a:p>
          <a:p>
            <a:r>
              <a:rPr lang="en-US" altLang="ko-KR" sz="800" dirty="0" err="1"/>
              <a:t>Log.d</a:t>
            </a:r>
            <a:r>
              <a:rPr lang="en-US" altLang="ko-KR" sz="800" dirty="0"/>
              <a:t>(TAG, "park </a:t>
            </a:r>
            <a:r>
              <a:rPr lang="ko-KR" altLang="en-US" sz="800" dirty="0"/>
              <a:t>추가</a:t>
            </a:r>
            <a:r>
              <a:rPr lang="en-US" altLang="ko-KR" sz="800" dirty="0"/>
              <a:t>");}</a:t>
            </a:r>
          </a:p>
          <a:p>
            <a:r>
              <a:rPr lang="en-US" altLang="ko-KR" sz="800" dirty="0"/>
              <a:t>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/>
              <a:t>관리번호</a:t>
            </a:r>
            <a:r>
              <a:rPr lang="en-US" altLang="ko-KR" sz="800" dirty="0"/>
              <a:t>")) { /</a:t>
            </a:r>
          </a:p>
          <a:p>
            <a:r>
              <a:rPr lang="en-US" altLang="ko-KR" sz="800" dirty="0"/>
              <a:t>/</a:t>
            </a:r>
            <a:r>
              <a:rPr lang="ko-KR" altLang="en-US" sz="800" dirty="0"/>
              <a:t>태그 이름이 관리번호면</a:t>
            </a:r>
            <a:r>
              <a:rPr lang="en-US" altLang="ko-KR" sz="800" dirty="0"/>
              <a:t>park</a:t>
            </a:r>
            <a:r>
              <a:rPr lang="ko-KR" altLang="en-US" sz="800" dirty="0"/>
              <a:t>에 관리번호 저장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 err="1"/>
              <a:t>park.setNumber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</a:t>
            </a:r>
          </a:p>
          <a:p>
            <a:r>
              <a:rPr lang="en-US" altLang="ko-KR" sz="800" dirty="0" err="1"/>
              <a:t>Log.d</a:t>
            </a:r>
            <a:r>
              <a:rPr lang="en-US" altLang="ko-KR" sz="800" dirty="0"/>
              <a:t>(TAG, </a:t>
            </a:r>
            <a:r>
              <a:rPr lang="en-US" altLang="ko-KR" sz="800" dirty="0" err="1"/>
              <a:t>park.getNumber</a:t>
            </a:r>
            <a:r>
              <a:rPr lang="en-US" altLang="ko-KR" sz="800" dirty="0"/>
              <a:t>());</a:t>
            </a:r>
          </a:p>
          <a:p>
            <a:r>
              <a:rPr lang="en-US" altLang="ko-KR" sz="800" dirty="0" err="1"/>
              <a:t>Log.d</a:t>
            </a:r>
            <a:r>
              <a:rPr lang="en-US" altLang="ko-KR" sz="800" dirty="0"/>
              <a:t>(TAG, "park </a:t>
            </a:r>
            <a:r>
              <a:rPr lang="ko-KR" altLang="en-US" sz="800" dirty="0"/>
              <a:t>관리번호</a:t>
            </a:r>
            <a:r>
              <a:rPr lang="en-US" altLang="ko-KR" sz="800" dirty="0"/>
              <a:t>");}</a:t>
            </a:r>
          </a:p>
          <a:p>
            <a:r>
              <a:rPr lang="en-US" altLang="ko-KR" sz="800" dirty="0"/>
              <a:t>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 err="1"/>
              <a:t>공원명</a:t>
            </a:r>
            <a:r>
              <a:rPr lang="en-US" altLang="ko-KR" sz="800" dirty="0"/>
              <a:t>")) 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태그 이름이 공원명이면</a:t>
            </a:r>
            <a:r>
              <a:rPr lang="en-US" altLang="ko-KR" sz="800" dirty="0"/>
              <a:t>park</a:t>
            </a:r>
            <a:r>
              <a:rPr lang="ko-KR" altLang="en-US" sz="800" dirty="0"/>
              <a:t>에 </a:t>
            </a:r>
            <a:r>
              <a:rPr lang="ko-KR" altLang="en-US" sz="800" dirty="0" err="1"/>
              <a:t>공원명</a:t>
            </a:r>
            <a:r>
              <a:rPr lang="ko-KR" altLang="en-US" sz="800" dirty="0"/>
              <a:t> 저장</a:t>
            </a:r>
            <a:endParaRPr lang="en-US" altLang="ko-KR" sz="800" dirty="0"/>
          </a:p>
          <a:p>
            <a:r>
              <a:rPr lang="en-US" altLang="ko-KR" sz="1100" b="1" dirty="0"/>
              <a:t>…</a:t>
            </a:r>
          </a:p>
          <a:p>
            <a:r>
              <a:rPr lang="en-US" altLang="ko-KR" sz="1100" b="1" dirty="0"/>
              <a:t>…</a:t>
            </a:r>
          </a:p>
          <a:p>
            <a:r>
              <a:rPr lang="en-US" altLang="ko-KR" sz="1100" b="1" dirty="0"/>
              <a:t>…</a:t>
            </a:r>
          </a:p>
          <a:p>
            <a:r>
              <a:rPr lang="en-US" altLang="ko-KR" sz="800" dirty="0" err="1"/>
              <a:t>break;case</a:t>
            </a:r>
            <a:r>
              <a:rPr lang="en-US" altLang="ko-KR" sz="800" dirty="0"/>
              <a:t> </a:t>
            </a:r>
            <a:r>
              <a:rPr lang="en-US" altLang="ko-KR" sz="800" dirty="0" err="1"/>
              <a:t>XmlPullParser.END_TAG:String</a:t>
            </a:r>
            <a:r>
              <a:rPr lang="en-US" altLang="ko-KR" sz="800" dirty="0"/>
              <a:t> </a:t>
            </a:r>
            <a:r>
              <a:rPr lang="en-US" altLang="ko-KR" sz="800" dirty="0" err="1"/>
              <a:t>endTag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xmlPullParser.getName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 err="1"/>
              <a:t>Log.i</a:t>
            </a:r>
            <a:r>
              <a:rPr lang="en-US" altLang="ko-KR" sz="800" dirty="0"/>
              <a:t>(</a:t>
            </a:r>
            <a:r>
              <a:rPr lang="en-US" altLang="ko-KR" sz="800" dirty="0" err="1"/>
              <a:t>TAG,"End</a:t>
            </a:r>
            <a:r>
              <a:rPr lang="en-US" altLang="ko-KR" sz="800" dirty="0"/>
              <a:t> TAG : "+ </a:t>
            </a:r>
            <a:r>
              <a:rPr lang="en-US" altLang="ko-KR" sz="800" dirty="0" err="1"/>
              <a:t>endTag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if (</a:t>
            </a:r>
            <a:r>
              <a:rPr lang="en-US" altLang="ko-KR" sz="800" dirty="0" err="1"/>
              <a:t>endTag.equals</a:t>
            </a:r>
            <a:r>
              <a:rPr lang="en-US" altLang="ko-KR" sz="800" dirty="0"/>
              <a:t>("record")) { </a:t>
            </a:r>
          </a:p>
          <a:p>
            <a:r>
              <a:rPr lang="en-US" altLang="ko-KR" sz="800" dirty="0"/>
              <a:t>// End </a:t>
            </a:r>
            <a:r>
              <a:rPr lang="ko-KR" altLang="en-US" sz="800" dirty="0"/>
              <a:t>태그로</a:t>
            </a:r>
            <a:r>
              <a:rPr lang="en-US" altLang="ko-KR" sz="800" dirty="0"/>
              <a:t>record</a:t>
            </a:r>
            <a:r>
              <a:rPr lang="ko-KR" altLang="en-US" sz="800" dirty="0"/>
              <a:t>가 나오면</a:t>
            </a:r>
            <a:r>
              <a:rPr lang="en-US" altLang="ko-KR" sz="800" dirty="0" err="1"/>
              <a:t>parkList</a:t>
            </a:r>
            <a:r>
              <a:rPr lang="ko-KR" altLang="en-US" sz="800" dirty="0"/>
              <a:t>에</a:t>
            </a:r>
            <a:r>
              <a:rPr lang="en-US" altLang="ko-KR" sz="800" dirty="0"/>
              <a:t>park </a:t>
            </a:r>
            <a:r>
              <a:rPr lang="ko-KR" altLang="en-US" sz="800" dirty="0"/>
              <a:t>추가</a:t>
            </a:r>
            <a:r>
              <a:rPr lang="en-US" altLang="ko-KR" sz="800" dirty="0" err="1"/>
              <a:t>parksList.add</a:t>
            </a:r>
            <a:r>
              <a:rPr lang="en-US" altLang="ko-KR" sz="800" dirty="0"/>
              <a:t>(park);}break;}</a:t>
            </a:r>
          </a:p>
          <a:p>
            <a:r>
              <a:rPr lang="en-US" altLang="ko-KR" sz="800" dirty="0"/>
              <a:t>try {</a:t>
            </a:r>
            <a:r>
              <a:rPr lang="en-US" altLang="ko-KR" sz="800" dirty="0" err="1"/>
              <a:t>eventType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xmlPullParser.next</a:t>
            </a:r>
            <a:r>
              <a:rPr lang="en-US" altLang="ko-KR" sz="800" dirty="0"/>
              <a:t>();}</a:t>
            </a:r>
          </a:p>
          <a:p>
            <a:r>
              <a:rPr lang="en-US" altLang="ko-KR" sz="800" dirty="0"/>
              <a:t>catch (</a:t>
            </a:r>
            <a:r>
              <a:rPr lang="en-US" altLang="ko-KR" sz="800" dirty="0" err="1"/>
              <a:t>IOException</a:t>
            </a:r>
            <a:r>
              <a:rPr lang="en-US" altLang="ko-KR" sz="800" dirty="0"/>
              <a:t> e) {</a:t>
            </a:r>
            <a:r>
              <a:rPr lang="en-US" altLang="ko-KR" sz="800" dirty="0" err="1"/>
              <a:t>e.printStackTrace</a:t>
            </a:r>
            <a:r>
              <a:rPr lang="en-US" altLang="ko-KR" sz="800" dirty="0"/>
              <a:t>();}}} catch (</a:t>
            </a:r>
            <a:r>
              <a:rPr lang="en-US" altLang="ko-KR" sz="800" dirty="0" err="1"/>
              <a:t>XmlPullParserException</a:t>
            </a:r>
            <a:r>
              <a:rPr lang="en-US" altLang="ko-KR" sz="800" dirty="0"/>
              <a:t> e) {</a:t>
            </a:r>
            <a:r>
              <a:rPr lang="en-US" altLang="ko-KR" sz="800" dirty="0" err="1"/>
              <a:t>e.printStackTrace</a:t>
            </a:r>
            <a:r>
              <a:rPr lang="en-US" altLang="ko-KR" sz="800" dirty="0"/>
              <a:t>();} catch (</a:t>
            </a:r>
            <a:r>
              <a:rPr lang="en-US" altLang="ko-KR" sz="800" dirty="0" err="1"/>
              <a:t>IOException</a:t>
            </a:r>
            <a:r>
              <a:rPr lang="en-US" altLang="ko-KR" sz="800" dirty="0"/>
              <a:t> e) {</a:t>
            </a:r>
            <a:r>
              <a:rPr lang="en-US" altLang="ko-KR" sz="800" dirty="0" err="1"/>
              <a:t>e.printStackTrace</a:t>
            </a:r>
            <a:r>
              <a:rPr lang="en-US" altLang="ko-KR" sz="800" dirty="0"/>
              <a:t>();} </a:t>
            </a:r>
          </a:p>
          <a:p>
            <a:r>
              <a:rPr lang="en-US" altLang="ko-KR" sz="800" dirty="0"/>
              <a:t>finally{try{</a:t>
            </a:r>
          </a:p>
          <a:p>
            <a:r>
              <a:rPr lang="en-US" altLang="ko-KR" sz="800" dirty="0"/>
              <a:t>// </a:t>
            </a:r>
            <a:r>
              <a:rPr lang="ko-KR" altLang="en-US" sz="800" dirty="0"/>
              <a:t>더이상 </a:t>
            </a:r>
            <a:r>
              <a:rPr lang="ko-KR" altLang="en-US" sz="800" dirty="0" err="1"/>
              <a:t>읽을것이</a:t>
            </a:r>
            <a:r>
              <a:rPr lang="ko-KR" altLang="en-US" sz="800" dirty="0"/>
              <a:t> 없으면 종료</a:t>
            </a:r>
            <a:endParaRPr lang="en-US" altLang="ko-KR" sz="800" dirty="0"/>
          </a:p>
          <a:p>
            <a:r>
              <a:rPr lang="en-US" altLang="ko-KR" sz="800" dirty="0"/>
              <a:t>if(reader !=null) </a:t>
            </a:r>
            <a:r>
              <a:rPr lang="en-US" altLang="ko-KR" sz="800" dirty="0" err="1"/>
              <a:t>reader.close</a:t>
            </a:r>
            <a:r>
              <a:rPr lang="en-US" altLang="ko-KR" sz="800" dirty="0"/>
              <a:t>();if(</a:t>
            </a:r>
            <a:r>
              <a:rPr lang="en-US" altLang="ko-KR" sz="800" dirty="0" err="1"/>
              <a:t>inputStreamReader</a:t>
            </a:r>
            <a:r>
              <a:rPr lang="en-US" altLang="ko-KR" sz="800" dirty="0"/>
              <a:t> !=null) </a:t>
            </a:r>
            <a:r>
              <a:rPr lang="en-US" altLang="ko-KR" sz="800" dirty="0" err="1"/>
              <a:t>inputStreamReader.close</a:t>
            </a:r>
            <a:r>
              <a:rPr lang="en-US" altLang="ko-KR" sz="800" dirty="0"/>
              <a:t>();</a:t>
            </a:r>
            <a:endParaRPr lang="ko-KR" altLang="en-US" sz="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91CFA1-8D2E-828E-ACA5-97333BA1E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24" y="1132948"/>
            <a:ext cx="2438611" cy="51668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C7670F-4F7B-32BC-D363-3B433A463E9F}"/>
              </a:ext>
            </a:extLst>
          </p:cNvPr>
          <p:cNvSpPr txBox="1"/>
          <p:nvPr/>
        </p:nvSpPr>
        <p:spPr>
          <a:xfrm>
            <a:off x="5020327" y="5222033"/>
            <a:ext cx="408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사용자의 금연에 도움을 주기위해</a:t>
            </a:r>
            <a:endParaRPr lang="en-US" altLang="ko-KR" dirty="0"/>
          </a:p>
          <a:p>
            <a:r>
              <a:rPr lang="ko-KR" altLang="en-US" dirty="0"/>
              <a:t>공원 산책을 권장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사용자의 위치를 중심으로 공원위치와 정보를 </a:t>
            </a:r>
            <a:r>
              <a:rPr lang="ko-KR" altLang="en-US" dirty="0" err="1"/>
              <a:t>띄워줌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459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향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후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획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향후 계획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2628797" y="2136489"/>
            <a:ext cx="8114692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1. </a:t>
            </a:r>
            <a:r>
              <a:rPr lang="ko-KR" altLang="en-US" sz="2400" b="1" dirty="0" err="1"/>
              <a:t>챗봇을</a:t>
            </a:r>
            <a:r>
              <a:rPr lang="ko-KR" altLang="en-US" sz="2400" b="1" dirty="0"/>
              <a:t> 학습시킬 더 많은 학술자료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정보들 조사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2. </a:t>
            </a:r>
            <a:r>
              <a:rPr lang="ko-KR" altLang="en-US" sz="2400" b="1" dirty="0"/>
              <a:t>추가적인 의사소통 데이터 삽입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3. </a:t>
            </a:r>
            <a:r>
              <a:rPr lang="en-US" altLang="ko-KR" sz="2400" b="1" dirty="0" err="1"/>
              <a:t>Dialogflow</a:t>
            </a:r>
            <a:r>
              <a:rPr lang="ko-KR" altLang="en-US" sz="2400" b="1" dirty="0"/>
              <a:t>의 주기적인 의사소통 테스트를 통한 보완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4. </a:t>
            </a:r>
            <a:r>
              <a:rPr lang="ko-KR" altLang="en-US" sz="2400" b="1" dirty="0" err="1"/>
              <a:t>금연어플인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NSchat</a:t>
            </a:r>
            <a:r>
              <a:rPr lang="ko-KR" altLang="en-US" sz="2400" b="1" dirty="0"/>
              <a:t>에 필요할 만한 화면과 기능 추가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5. </a:t>
            </a:r>
            <a:r>
              <a:rPr lang="en-US" altLang="ko-KR" sz="2400" b="1" dirty="0" err="1"/>
              <a:t>Dialogflow</a:t>
            </a:r>
            <a:r>
              <a:rPr lang="ko-KR" altLang="en-US" sz="2400" b="1" dirty="0"/>
              <a:t>에 </a:t>
            </a:r>
            <a:r>
              <a:rPr lang="en-US" altLang="ko-KR" sz="2400" b="1" dirty="0" err="1"/>
              <a:t>Json</a:t>
            </a:r>
            <a:r>
              <a:rPr lang="ko-KR" altLang="en-US" sz="2400" b="1" dirty="0"/>
              <a:t>을 이용해서 더 많은 기능을 추가</a:t>
            </a:r>
            <a:endParaRPr lang="en-US" altLang="ko-KR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F244E2-291F-4588-8B11-8C2E6CADF61D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34/38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880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901433"/>
            <a:ext cx="952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취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업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관련 취업정보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55AAC-2DB9-4484-8C05-F6A61EB12C04}"/>
              </a:ext>
            </a:extLst>
          </p:cNvPr>
          <p:cNvSpPr txBox="1"/>
          <p:nvPr/>
        </p:nvSpPr>
        <p:spPr>
          <a:xfrm>
            <a:off x="7900589" y="4688450"/>
            <a:ext cx="3061713" cy="65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https://www.wanted.co.kr/wd/94434?utm_campaign=google_jobs_apply&amp;utm_source=google_jobs_apply&amp;utm_medium=organic</a:t>
            </a:r>
            <a:endParaRPr lang="en-US" altLang="ko-KR" sz="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92E40-F948-46C9-A7B6-E3049F4F3D4E}"/>
              </a:ext>
            </a:extLst>
          </p:cNvPr>
          <p:cNvSpPr txBox="1"/>
          <p:nvPr/>
        </p:nvSpPr>
        <p:spPr>
          <a:xfrm>
            <a:off x="2569211" y="4798697"/>
            <a:ext cx="3946038" cy="68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https://www.wanted.co.kr/wd/100077?utm_campaign=google_jobs_apply&amp;utm_source=google_jobs_apply&amp;utm_medium=organic</a:t>
            </a:r>
            <a:endParaRPr lang="en-US" altLang="ko-KR" sz="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sz="1300" dirty="0"/>
          </a:p>
        </p:txBody>
      </p:sp>
      <p:pic>
        <p:nvPicPr>
          <p:cNvPr id="19" name="Picture 1">
            <a:extLst>
              <a:ext uri="{FF2B5EF4-FFF2-40B4-BE49-F238E27FC236}">
                <a16:creationId xmlns:a16="http://schemas.microsoft.com/office/drawing/2014/main" id="{E1807F91-0FA1-48E8-A98E-716F681B4D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710"/>
          <a:stretch>
            <a:fillRect/>
          </a:stretch>
        </p:blipFill>
        <p:spPr>
          <a:xfrm>
            <a:off x="2569210" y="2169550"/>
            <a:ext cx="3946039" cy="24253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6E76D672-490B-4AF6-B6DC-02546D2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49" y="2177807"/>
            <a:ext cx="3483068" cy="24253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B4F5EF-D46E-4CD6-8A56-E705ABA57CA2}"/>
              </a:ext>
            </a:extLst>
          </p:cNvPr>
          <p:cNvSpPr txBox="1"/>
          <p:nvPr/>
        </p:nvSpPr>
        <p:spPr>
          <a:xfrm>
            <a:off x="3570984" y="1619912"/>
            <a:ext cx="1442003" cy="47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카카오뱅크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017CF0-010D-434B-B95A-02499B73022A}"/>
              </a:ext>
            </a:extLst>
          </p:cNvPr>
          <p:cNvSpPr txBox="1"/>
          <p:nvPr/>
        </p:nvSpPr>
        <p:spPr>
          <a:xfrm>
            <a:off x="9046269" y="1617438"/>
            <a:ext cx="907627" cy="47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야놀자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5E1648-37F4-414E-8895-96A00BF2771A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35/38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909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참 고  서 적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B74C25F-E2C2-4C01-AB45-3EDA417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21039"/>
              </p:ext>
            </p:extLst>
          </p:nvPr>
        </p:nvGraphicFramePr>
        <p:xfrm>
          <a:off x="2674237" y="1993588"/>
          <a:ext cx="8046719" cy="323307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4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정재곤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Do it!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안드로이드 앱 프로그래밍 지음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정재곤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출판사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이지스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퍼블리싱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명품 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JAVA Programming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황기태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김수호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생능출판사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https://dialogflow.cloud.google.com, Dataflow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문서참조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12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9565" y="184968"/>
            <a:ext cx="534170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참고 서적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A86007-B2E8-4369-B271-EE3474CABD53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36/38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368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참 고  자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B74C25F-E2C2-4C01-AB45-3EDA417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032733"/>
              </p:ext>
            </p:extLst>
          </p:nvPr>
        </p:nvGraphicFramePr>
        <p:xfrm>
          <a:off x="3175464" y="1281274"/>
          <a:ext cx="8046719" cy="492093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4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대한민국 정책브리핑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(www.korea.kr)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헬스조선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ko-KR" altLang="en-US" sz="1000" dirty="0">
                          <a:hlinkClick r:id="rId3"/>
                        </a:rPr>
                        <a:t>금연 성공 이끄는 정공법 </a:t>
                      </a:r>
                      <a:r>
                        <a:rPr lang="en-US" altLang="ko-KR" sz="1000" dirty="0">
                          <a:hlinkClick r:id="rId3"/>
                        </a:rPr>
                        <a:t>7</a:t>
                      </a:r>
                      <a:r>
                        <a:rPr lang="ko-KR" altLang="en-US" sz="1000" dirty="0">
                          <a:hlinkClick r:id="rId3"/>
                        </a:rPr>
                        <a:t>가지 </a:t>
                      </a:r>
                      <a:r>
                        <a:rPr lang="en-US" altLang="ko-KR" sz="1000" dirty="0">
                          <a:hlinkClick r:id="rId3"/>
                        </a:rPr>
                        <a:t>- </a:t>
                      </a:r>
                      <a:r>
                        <a:rPr lang="ko-KR" altLang="en-US" sz="1000" dirty="0">
                          <a:hlinkClick r:id="rId3"/>
                        </a:rPr>
                        <a:t>당신의 건강가이드 헬스조선 </a:t>
                      </a:r>
                      <a:r>
                        <a:rPr lang="en-US" altLang="ko-KR" sz="1000" dirty="0">
                          <a:hlinkClick r:id="rId3"/>
                        </a:rPr>
                        <a:t>(chosun.com)</a:t>
                      </a:r>
                      <a:r>
                        <a:rPr lang="en-US" altLang="ko-KR" sz="1000" dirty="0"/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삼성서울병원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http://www.samsunghospital.com/home/healthInfo/content/contenView.do?CONT_SRC_ID=30858&amp;CONT_SRC=HOMEPAGE&amp;CONT_ID=7005&amp;CONT_CLS_CD=001027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Smart </a:t>
                      </a: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guro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보건소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(https://www.guro.go.kr/health/contents.do?key=1376&amp;)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CDC(</a:t>
                      </a:r>
                      <a:r>
                        <a:rPr lang="ko-KR" altLang="en-US" sz="1000" dirty="0">
                          <a:hlinkClick r:id="rId5"/>
                        </a:rPr>
                        <a:t>새해 금연 결심</a:t>
                      </a:r>
                      <a:r>
                        <a:rPr lang="en-US" altLang="ko-KR" sz="1000" dirty="0">
                          <a:hlinkClick r:id="rId5"/>
                        </a:rPr>
                        <a:t>: </a:t>
                      </a:r>
                      <a:r>
                        <a:rPr lang="ko-KR" altLang="en-US" sz="1000" dirty="0">
                          <a:hlinkClick r:id="rId5"/>
                        </a:rPr>
                        <a:t>니코틴 금단 증상 관리 </a:t>
                      </a:r>
                      <a:r>
                        <a:rPr lang="en-US" altLang="ko-KR" sz="1000" dirty="0">
                          <a:hlinkClick r:id="rId5"/>
                        </a:rPr>
                        <a:t>(cdc.gov)</a:t>
                      </a:r>
                      <a:r>
                        <a:rPr lang="en-US" altLang="ko-KR" sz="1000" dirty="0"/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006420"/>
                  </a:ext>
                </a:extLst>
              </a:tr>
              <a:tr h="262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의계신문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MEDW RLD(</a:t>
                      </a:r>
                      <a:r>
                        <a:rPr lang="en-US" altLang="ko-KR" sz="1000" dirty="0">
                          <a:hlinkClick r:id="rId6"/>
                        </a:rPr>
                        <a:t>[</a:t>
                      </a:r>
                      <a:r>
                        <a:rPr lang="ko-KR" altLang="en-US" sz="1000" dirty="0">
                          <a:hlinkClick r:id="rId6"/>
                        </a:rPr>
                        <a:t>칼럼</a:t>
                      </a:r>
                      <a:r>
                        <a:rPr lang="en-US" altLang="ko-KR" sz="1000" dirty="0">
                          <a:hlinkClick r:id="rId6"/>
                        </a:rPr>
                        <a:t>] </a:t>
                      </a:r>
                      <a:r>
                        <a:rPr lang="ko-KR" altLang="en-US" sz="1000" dirty="0">
                          <a:hlinkClick r:id="rId6"/>
                        </a:rPr>
                        <a:t>코로나</a:t>
                      </a:r>
                      <a:r>
                        <a:rPr lang="en-US" altLang="ko-KR" sz="1000" dirty="0">
                          <a:hlinkClick r:id="rId6"/>
                        </a:rPr>
                        <a:t>19 </a:t>
                      </a:r>
                      <a:r>
                        <a:rPr lang="ko-KR" altLang="en-US" sz="1000" dirty="0">
                          <a:hlinkClick r:id="rId6"/>
                        </a:rPr>
                        <a:t>시대</a:t>
                      </a:r>
                      <a:r>
                        <a:rPr lang="en-US" altLang="ko-KR" sz="1000" dirty="0">
                          <a:hlinkClick r:id="rId6"/>
                        </a:rPr>
                        <a:t>, </a:t>
                      </a:r>
                      <a:r>
                        <a:rPr lang="ko-KR" altLang="en-US" sz="1000" dirty="0">
                          <a:hlinkClick r:id="rId6"/>
                        </a:rPr>
                        <a:t>금연 </a:t>
                      </a:r>
                      <a:r>
                        <a:rPr lang="en-US" altLang="ko-KR" sz="1000" dirty="0">
                          <a:hlinkClick r:id="rId6"/>
                        </a:rPr>
                        <a:t>10</a:t>
                      </a:r>
                      <a:r>
                        <a:rPr lang="ko-KR" altLang="en-US" sz="1000" dirty="0">
                          <a:hlinkClick r:id="rId6"/>
                        </a:rPr>
                        <a:t>계명으로 성공하자</a:t>
                      </a:r>
                      <a:r>
                        <a:rPr lang="en-US" altLang="ko-KR" sz="1000" dirty="0">
                          <a:hlinkClick r:id="rId6"/>
                        </a:rPr>
                        <a:t>! &lt; </a:t>
                      </a:r>
                      <a:r>
                        <a:rPr lang="ko-KR" altLang="en-US" sz="1000" dirty="0">
                          <a:hlinkClick r:id="rId6"/>
                        </a:rPr>
                        <a:t>칼럼 </a:t>
                      </a:r>
                      <a:r>
                        <a:rPr lang="en-US" altLang="ko-KR" sz="1000" dirty="0">
                          <a:hlinkClick r:id="rId6"/>
                        </a:rPr>
                        <a:t>&lt; </a:t>
                      </a:r>
                      <a:r>
                        <a:rPr lang="ko-KR" altLang="en-US" sz="1000" dirty="0">
                          <a:hlinkClick r:id="rId6"/>
                        </a:rPr>
                        <a:t>오피니언 </a:t>
                      </a:r>
                      <a:r>
                        <a:rPr lang="en-US" altLang="ko-KR" sz="1000" dirty="0">
                          <a:hlinkClick r:id="rId6"/>
                        </a:rPr>
                        <a:t>&lt; </a:t>
                      </a:r>
                      <a:r>
                        <a:rPr lang="ko-KR" altLang="en-US" sz="1000" dirty="0">
                          <a:hlinkClick r:id="rId6"/>
                        </a:rPr>
                        <a:t>기사본문 </a:t>
                      </a:r>
                      <a:r>
                        <a:rPr lang="en-US" altLang="ko-KR" sz="1000" dirty="0">
                          <a:hlinkClick r:id="rId6"/>
                        </a:rPr>
                        <a:t>- </a:t>
                      </a:r>
                      <a:r>
                        <a:rPr lang="ko-KR" altLang="en-US" sz="1000" dirty="0" err="1">
                          <a:hlinkClick r:id="rId6"/>
                        </a:rPr>
                        <a:t>메드월드뉴스</a:t>
                      </a:r>
                      <a:r>
                        <a:rPr lang="ko-KR" altLang="en-US" sz="1000" dirty="0">
                          <a:hlinkClick r:id="rId6"/>
                        </a:rPr>
                        <a:t> </a:t>
                      </a:r>
                      <a:r>
                        <a:rPr lang="en-US" altLang="ko-KR" sz="1000" dirty="0">
                          <a:hlinkClick r:id="rId6"/>
                        </a:rPr>
                        <a:t>(medworld.co.kr)</a:t>
                      </a:r>
                      <a:r>
                        <a:rPr lang="en-US" altLang="ko-KR" sz="1000" dirty="0"/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760213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MSD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메뉴얼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https://www.msdmanuals.com/ko-kr/%ED%99%88/%ED%8A%B9%EB%B3%84-%EC%A3%BC%EC%A0%9C/%ED%9D%A1%EC%97%B0/%EA%B8%88%EC%97%B0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)</a:t>
                      </a: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466666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금연두드림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보건소 </a:t>
                      </a:r>
                      <a:r>
                        <a:rPr lang="ko-KR" altLang="en-US" sz="1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금연클리닉</a:t>
                      </a: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지역별 연락처와 위치제공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https://nosmk.khealth.or.kr/nsk/user/extra/ntcc/262/service/healthServiceSearch/jsp/LayOutPage.do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396173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금연상담전화 서비스 내용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https://www.mohw.go.kr/react/policy/index.jsp?PAR_MENU_ID=06&amp;MENU_ID=06330201&amp;PAGE=1&amp;topTitle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245220"/>
                  </a:ext>
                </a:extLst>
              </a:tr>
              <a:tr h="2550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 길라잡이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https://www.nosmokeguide.go.kr/index.do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713009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코메디닷컴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http://kormedi.com/1202682/%EB%8B%B4%EB%B0%B0-%EB%81%8A%EC%9C%BC%EB%A0%A4%EB%A9%B4-%EC%9A%B4%EB%8F%99%EC%9D%84-%ED%95%B4%EB%9D%BC/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412726"/>
                  </a:ext>
                </a:extLst>
              </a:tr>
              <a:tr h="240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의약품 안전나라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https://nedrug.mfds.go.kr/pbp/CCBBX01/getDetail?&amp;gnrlmdcinSeq=52&amp;grpNo=45&amp;countryCode=KR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)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033639"/>
                  </a:ext>
                </a:extLst>
              </a:tr>
              <a:tr h="3035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TheJoongAng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https://www.joongang.co.kr/article/21094918#home)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687191"/>
                  </a:ext>
                </a:extLst>
              </a:tr>
              <a:tr h="298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EMD(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/>
                        </a:rPr>
                        <a:t>http://mdon.co.kr/mobile/article.html?no=32373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033570"/>
                  </a:ext>
                </a:extLst>
              </a:tr>
              <a:tr h="3839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408095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9565" y="184968"/>
            <a:ext cx="534170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학습자료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37911A-8F28-44E6-AFAA-069E59DADA2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37/38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643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DF316-33BA-4DBB-A938-5440C406A38E}"/>
              </a:ext>
            </a:extLst>
          </p:cNvPr>
          <p:cNvSpPr txBox="1"/>
          <p:nvPr/>
        </p:nvSpPr>
        <p:spPr>
          <a:xfrm>
            <a:off x="3869471" y="2797842"/>
            <a:ext cx="5397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감사합니다</a:t>
            </a:r>
            <a:r>
              <a:rPr lang="en-US" altLang="ko-KR" sz="6000" dirty="0"/>
              <a:t>. </a:t>
            </a:r>
            <a:endParaRPr lang="ko-KR" altLang="en-US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C1EBFE-B02A-4A4E-8433-5E93C9E02C84}"/>
              </a:ext>
            </a:extLst>
          </p:cNvPr>
          <p:cNvSpPr txBox="1"/>
          <p:nvPr/>
        </p:nvSpPr>
        <p:spPr>
          <a:xfrm>
            <a:off x="3064799" y="22745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/>
              <a:t>“</a:t>
            </a:r>
            <a:endParaRPr lang="ko-KR" altLang="en-US" sz="8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C35C28-8464-4F11-8284-DB22D4C8D730}"/>
              </a:ext>
            </a:extLst>
          </p:cNvPr>
          <p:cNvSpPr txBox="1"/>
          <p:nvPr/>
        </p:nvSpPr>
        <p:spPr>
          <a:xfrm>
            <a:off x="8121903" y="3429000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90FCD-5D53-4F31-AE49-C0B2DB4DCC54}"/>
              </a:ext>
            </a:extLst>
          </p:cNvPr>
          <p:cNvSpPr txBox="1"/>
          <p:nvPr/>
        </p:nvSpPr>
        <p:spPr>
          <a:xfrm>
            <a:off x="11415040" y="6416488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38/38</a:t>
            </a:r>
          </a:p>
        </p:txBody>
      </p:sp>
    </p:spTree>
    <p:extLst>
      <p:ext uri="{BB962C8B-B14F-4D97-AF65-F5344CB8AC3E}">
        <p14:creationId xmlns:p14="http://schemas.microsoft.com/office/powerpoint/2010/main" val="2533801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개발일정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 상황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CBAD159-1398-4BB9-AEC5-F374DC9DC8D7}"/>
              </a:ext>
            </a:extLst>
          </p:cNvPr>
          <p:cNvSpPr/>
          <p:nvPr/>
        </p:nvSpPr>
        <p:spPr>
          <a:xfrm>
            <a:off x="2256817" y="3686415"/>
            <a:ext cx="9610928" cy="369332"/>
          </a:xfrm>
          <a:prstGeom prst="rightArrow">
            <a:avLst>
              <a:gd name="adj1" fmla="val 39465"/>
              <a:gd name="adj2" fmla="val 50000"/>
            </a:avLst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5B3AAF3-1D7B-44CB-877F-145607897384}"/>
              </a:ext>
            </a:extLst>
          </p:cNvPr>
          <p:cNvSpPr/>
          <p:nvPr/>
        </p:nvSpPr>
        <p:spPr>
          <a:xfrm>
            <a:off x="2350096" y="3638760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AA0E1F7-DDC2-440B-BA27-BFF86E2B4D49}"/>
              </a:ext>
            </a:extLst>
          </p:cNvPr>
          <p:cNvSpPr/>
          <p:nvPr/>
        </p:nvSpPr>
        <p:spPr>
          <a:xfrm>
            <a:off x="3352247" y="3621266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F5DAB032-DAA8-46AD-BBA5-30FF3EB2E6A5}"/>
              </a:ext>
            </a:extLst>
          </p:cNvPr>
          <p:cNvSpPr/>
          <p:nvPr/>
        </p:nvSpPr>
        <p:spPr>
          <a:xfrm>
            <a:off x="4534697" y="3624522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AAB970DB-616F-482F-A3DD-07206F3B626A}"/>
              </a:ext>
            </a:extLst>
          </p:cNvPr>
          <p:cNvSpPr/>
          <p:nvPr/>
        </p:nvSpPr>
        <p:spPr>
          <a:xfrm>
            <a:off x="5771023" y="3599916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48718AAA-4AE8-45EF-8EB7-E2C037365C8C}"/>
              </a:ext>
            </a:extLst>
          </p:cNvPr>
          <p:cNvSpPr/>
          <p:nvPr/>
        </p:nvSpPr>
        <p:spPr>
          <a:xfrm>
            <a:off x="6840941" y="3584375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739E397-983B-453E-B79C-97135D2E0278}"/>
              </a:ext>
            </a:extLst>
          </p:cNvPr>
          <p:cNvSpPr/>
          <p:nvPr/>
        </p:nvSpPr>
        <p:spPr>
          <a:xfrm>
            <a:off x="7967297" y="3589772"/>
            <a:ext cx="561765" cy="544259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BCB639-F1F3-4889-A909-6D33B44F9BE1}"/>
              </a:ext>
            </a:extLst>
          </p:cNvPr>
          <p:cNvSpPr txBox="1"/>
          <p:nvPr/>
        </p:nvSpPr>
        <p:spPr>
          <a:xfrm>
            <a:off x="1708727" y="4174336"/>
            <a:ext cx="1653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금연 및 흡연 정보 수집</a:t>
            </a:r>
            <a:endParaRPr lang="en-US" altLang="ko-KR" sz="1100" dirty="0"/>
          </a:p>
          <a:p>
            <a:pPr algn="ctr"/>
            <a:r>
              <a:rPr lang="ko-KR" altLang="en-US" sz="1100" dirty="0"/>
              <a:t>아이디어 구체화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C94E9C-F134-4E01-B4C0-F52DB5CFFE9F}"/>
              </a:ext>
            </a:extLst>
          </p:cNvPr>
          <p:cNvSpPr txBox="1"/>
          <p:nvPr/>
        </p:nvSpPr>
        <p:spPr>
          <a:xfrm>
            <a:off x="2805572" y="3162014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금연 및 흡연 정보 수집</a:t>
            </a:r>
            <a:endParaRPr lang="en-US" altLang="ko-KR" sz="1200" dirty="0"/>
          </a:p>
          <a:p>
            <a:r>
              <a:rPr lang="en-US" altLang="ko-KR" sz="1200" dirty="0" err="1"/>
              <a:t>Dialogflow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챗봇</a:t>
            </a:r>
            <a:r>
              <a:rPr lang="ko-KR" altLang="en-US" sz="1200" dirty="0"/>
              <a:t> 학습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B01F29-A37E-46D7-8EBF-D1CB68B4B1AB}"/>
              </a:ext>
            </a:extLst>
          </p:cNvPr>
          <p:cNvSpPr txBox="1"/>
          <p:nvPr/>
        </p:nvSpPr>
        <p:spPr>
          <a:xfrm>
            <a:off x="3903508" y="4238939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챗봇</a:t>
            </a:r>
            <a:r>
              <a:rPr lang="ko-KR" altLang="en-US" sz="1200" dirty="0"/>
              <a:t> 학습 및 개발 시작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B570F4-AE04-47CB-AD31-68832720FAB7}"/>
              </a:ext>
            </a:extLst>
          </p:cNvPr>
          <p:cNvSpPr txBox="1"/>
          <p:nvPr/>
        </p:nvSpPr>
        <p:spPr>
          <a:xfrm>
            <a:off x="5164168" y="3144360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공원위치 확인 기능 추가</a:t>
            </a:r>
            <a:endParaRPr lang="en-US" altLang="ko-KR" sz="1200" dirty="0"/>
          </a:p>
          <a:p>
            <a:pPr algn="ctr"/>
            <a:r>
              <a:rPr lang="ko-KR" altLang="en-US" sz="1200" dirty="0"/>
              <a:t>공원 빅데이터 수집</a:t>
            </a:r>
            <a:endParaRPr lang="en-US" altLang="ko-K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9A02C3-5245-4EB7-B891-D3D164DBC0A4}"/>
              </a:ext>
            </a:extLst>
          </p:cNvPr>
          <p:cNvSpPr txBox="1"/>
          <p:nvPr/>
        </p:nvSpPr>
        <p:spPr>
          <a:xfrm>
            <a:off x="6223005" y="4174808"/>
            <a:ext cx="171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앱 </a:t>
            </a:r>
            <a:r>
              <a:rPr lang="ko-KR" altLang="en-US" sz="1400" dirty="0" err="1"/>
              <a:t>채팅창</a:t>
            </a:r>
            <a:r>
              <a:rPr lang="ko-KR" altLang="en-US" sz="1400" dirty="0"/>
              <a:t> 구현 및 </a:t>
            </a:r>
            <a:r>
              <a:rPr lang="en-US" altLang="ko-KR" sz="1400" dirty="0" err="1"/>
              <a:t>Dialogflow</a:t>
            </a:r>
            <a:r>
              <a:rPr lang="en-US" altLang="ko-KR" sz="1400" dirty="0"/>
              <a:t> </a:t>
            </a:r>
            <a:r>
              <a:rPr lang="ko-KR" altLang="en-US" sz="1400" dirty="0"/>
              <a:t>연동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605D72-DEF0-4518-AE9F-52B87F2CFCDA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4/38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6A804C-D8AB-9144-4884-ADC5A4EAE06A}"/>
              </a:ext>
            </a:extLst>
          </p:cNvPr>
          <p:cNvSpPr txBox="1"/>
          <p:nvPr/>
        </p:nvSpPr>
        <p:spPr>
          <a:xfrm>
            <a:off x="7581210" y="3221881"/>
            <a:ext cx="1314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지도 공원위치</a:t>
            </a:r>
          </a:p>
        </p:txBody>
      </p: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074CFB9-D1AC-97A8-0E7C-CF11C1C1DAC9}"/>
              </a:ext>
            </a:extLst>
          </p:cNvPr>
          <p:cNvSpPr/>
          <p:nvPr/>
        </p:nvSpPr>
        <p:spPr>
          <a:xfrm>
            <a:off x="8970333" y="3584375"/>
            <a:ext cx="586454" cy="549017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E7437F-55CA-54E2-7EFA-A8ED99528671}"/>
              </a:ext>
            </a:extLst>
          </p:cNvPr>
          <p:cNvSpPr txBox="1"/>
          <p:nvPr/>
        </p:nvSpPr>
        <p:spPr>
          <a:xfrm>
            <a:off x="8812354" y="4223551"/>
            <a:ext cx="902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/>
              <a:t>메인화면</a:t>
            </a:r>
            <a:endParaRPr lang="ko-KR" altLang="en-US" sz="1400" dirty="0"/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94D111A2-D7FF-954D-8BFD-8871A56CC289}"/>
              </a:ext>
            </a:extLst>
          </p:cNvPr>
          <p:cNvSpPr/>
          <p:nvPr/>
        </p:nvSpPr>
        <p:spPr>
          <a:xfrm>
            <a:off x="9841904" y="3584375"/>
            <a:ext cx="586454" cy="565940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D525EA-B9EF-238E-7F74-C306C3529AC5}"/>
              </a:ext>
            </a:extLst>
          </p:cNvPr>
          <p:cNvSpPr txBox="1"/>
          <p:nvPr/>
        </p:nvSpPr>
        <p:spPr>
          <a:xfrm>
            <a:off x="9342591" y="3007873"/>
            <a:ext cx="15811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메인화면</a:t>
            </a:r>
            <a:r>
              <a:rPr lang="ko-KR" altLang="en-US" sz="1100" dirty="0"/>
              <a:t> 개선</a:t>
            </a:r>
            <a:endParaRPr lang="en-US" altLang="ko-KR" sz="1100" dirty="0"/>
          </a:p>
          <a:p>
            <a:pPr algn="ctr"/>
            <a:r>
              <a:rPr lang="ko-KR" altLang="en-US" sz="1100" dirty="0"/>
              <a:t>채팅화면 음성인식과 하이퍼링크 기능추가</a:t>
            </a:r>
            <a:endParaRPr lang="en-US" altLang="ko-KR" sz="1100" dirty="0"/>
          </a:p>
        </p:txBody>
      </p:sp>
      <p:sp>
        <p:nvSpPr>
          <p:cNvPr id="3" name="L 도형 2">
            <a:extLst>
              <a:ext uri="{FF2B5EF4-FFF2-40B4-BE49-F238E27FC236}">
                <a16:creationId xmlns:a16="http://schemas.microsoft.com/office/drawing/2014/main" id="{A7154026-64D9-FB52-9943-0A846DDD2DAF}"/>
              </a:ext>
            </a:extLst>
          </p:cNvPr>
          <p:cNvSpPr/>
          <p:nvPr/>
        </p:nvSpPr>
        <p:spPr>
          <a:xfrm rot="18275187">
            <a:off x="-406848" y="-107195"/>
            <a:ext cx="1128041" cy="663957"/>
          </a:xfrm>
          <a:prstGeom prst="corner">
            <a:avLst>
              <a:gd name="adj1" fmla="val 26836"/>
              <a:gd name="adj2" fmla="val 23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34C219-8F19-1984-CDC9-B0321C1B731C}"/>
              </a:ext>
            </a:extLst>
          </p:cNvPr>
          <p:cNvSpPr txBox="1"/>
          <p:nvPr/>
        </p:nvSpPr>
        <p:spPr>
          <a:xfrm>
            <a:off x="9062194" y="3681060"/>
            <a:ext cx="49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204A9C-1213-EB0C-9CAE-3E05FDCDA230}"/>
              </a:ext>
            </a:extLst>
          </p:cNvPr>
          <p:cNvSpPr txBox="1"/>
          <p:nvPr/>
        </p:nvSpPr>
        <p:spPr>
          <a:xfrm>
            <a:off x="9915013" y="3670013"/>
            <a:ext cx="49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AE91A70-1522-A577-32A3-A60120B1904B}"/>
              </a:ext>
            </a:extLst>
          </p:cNvPr>
          <p:cNvSpPr/>
          <p:nvPr/>
        </p:nvSpPr>
        <p:spPr>
          <a:xfrm>
            <a:off x="10881153" y="3570016"/>
            <a:ext cx="586454" cy="565940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490E22-11CD-2324-661E-015E62A0E0B3}"/>
              </a:ext>
            </a:extLst>
          </p:cNvPr>
          <p:cNvSpPr txBox="1"/>
          <p:nvPr/>
        </p:nvSpPr>
        <p:spPr>
          <a:xfrm>
            <a:off x="10473091" y="4133392"/>
            <a:ext cx="142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금연목표 추가</a:t>
            </a:r>
            <a:endParaRPr lang="en-US" altLang="ko-KR" sz="1400" dirty="0"/>
          </a:p>
          <a:p>
            <a:pPr algn="ctr"/>
            <a:r>
              <a:rPr lang="ko-KR" altLang="en-US" sz="1400" dirty="0"/>
              <a:t>설정화면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1B599-1ED2-0117-6A9D-6628DE5ABCD6}"/>
              </a:ext>
            </a:extLst>
          </p:cNvPr>
          <p:cNvSpPr txBox="1"/>
          <p:nvPr/>
        </p:nvSpPr>
        <p:spPr>
          <a:xfrm>
            <a:off x="10972825" y="368641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608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개발일정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C0C64A-1238-4BDB-B537-2F8CB0B0FB78}"/>
              </a:ext>
            </a:extLst>
          </p:cNvPr>
          <p:cNvSpPr txBox="1"/>
          <p:nvPr/>
        </p:nvSpPr>
        <p:spPr>
          <a:xfrm>
            <a:off x="2378968" y="2176863"/>
            <a:ext cx="92118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BE470B7-EDD2-4EB4-B107-1D32347FC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196" y="1579901"/>
            <a:ext cx="9586770" cy="43017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74AC8F-56ED-4A81-98B1-B9B3424EC6D8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6565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18635" y="285889"/>
            <a:ext cx="635128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동기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856550" y="3367783"/>
            <a:ext cx="4902107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사용자 혼자서 금연을 해야 하는 금연자를 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도입해 외로움을 덜어주고 금연에 대한 동기부여를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시켜줌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54891" y="4855904"/>
            <a:ext cx="485886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이에 본 팀은 사용자의 금연 일수를 기록해 금연에 대한 도움을 주고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Dialogflow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이용해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구현하고자 함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4E99E55-AE74-40DC-A0A5-873DFCD52978}"/>
              </a:ext>
            </a:extLst>
          </p:cNvPr>
          <p:cNvGrpSpPr/>
          <p:nvPr/>
        </p:nvGrpSpPr>
        <p:grpSpPr>
          <a:xfrm>
            <a:off x="244360" y="5040905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3010C03-7FE4-4F6C-AA7F-A0B4EE73EE61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자유형 26">
              <a:extLst>
                <a:ext uri="{FF2B5EF4-FFF2-40B4-BE49-F238E27FC236}">
                  <a16:creationId xmlns:a16="http://schemas.microsoft.com/office/drawing/2014/main" id="{58D9C849-7920-4DE5-991F-64704454A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FC12F46-973A-49C9-8085-4A3A997FDCE7}"/>
              </a:ext>
            </a:extLst>
          </p:cNvPr>
          <p:cNvGrpSpPr/>
          <p:nvPr/>
        </p:nvGrpSpPr>
        <p:grpSpPr>
          <a:xfrm>
            <a:off x="244360" y="3414567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9A6BF39-0BBE-4061-9A7B-9C7F63FCAC96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자유형 26">
              <a:extLst>
                <a:ext uri="{FF2B5EF4-FFF2-40B4-BE49-F238E27FC236}">
                  <a16:creationId xmlns:a16="http://schemas.microsoft.com/office/drawing/2014/main" id="{99ACFC03-0E27-441A-97E1-13821F10C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831057" y="1882984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우리나의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흡연률은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OECD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다른 나라에 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높은편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F0DD1F7-7235-48ED-9E72-299A247B3153}"/>
              </a:ext>
            </a:extLst>
          </p:cNvPr>
          <p:cNvGrpSpPr/>
          <p:nvPr/>
        </p:nvGrpSpPr>
        <p:grpSpPr>
          <a:xfrm>
            <a:off x="244360" y="1995028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11A01A7-5EE0-4B76-A164-58FD0DD01850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자유형 26">
              <a:extLst>
                <a:ext uri="{FF2B5EF4-FFF2-40B4-BE49-F238E27FC236}">
                  <a16:creationId xmlns:a16="http://schemas.microsoft.com/office/drawing/2014/main" id="{E9F5CBF3-0D9E-470C-B846-587E290F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7" name="Picture 2">
            <a:extLst>
              <a:ext uri="{FF2B5EF4-FFF2-40B4-BE49-F238E27FC236}">
                <a16:creationId xmlns:a16="http://schemas.microsoft.com/office/drawing/2014/main" id="{EB7AD8E4-228D-4BCD-A0ED-15D568412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345" y="728031"/>
            <a:ext cx="2081159" cy="253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B65302-AC39-4699-988A-A770F3C2B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91188"/>
            <a:ext cx="5442095" cy="19446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0FD877-D66B-4A55-8212-A38D904FCBC1}"/>
              </a:ext>
            </a:extLst>
          </p:cNvPr>
          <p:cNvSpPr txBox="1"/>
          <p:nvPr/>
        </p:nvSpPr>
        <p:spPr>
          <a:xfrm>
            <a:off x="6433345" y="5868359"/>
            <a:ext cx="36375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https://www.index.go.kr/unify/idx-info.do?idxCd=4237</a:t>
            </a:r>
            <a:endParaRPr lang="ko-KR" alt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B72D5B-16DA-4EDE-A792-5D20A969156F}"/>
              </a:ext>
            </a:extLst>
          </p:cNvPr>
          <p:cNvSpPr txBox="1"/>
          <p:nvPr/>
        </p:nvSpPr>
        <p:spPr>
          <a:xfrm>
            <a:off x="6370847" y="3367783"/>
            <a:ext cx="320249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</a:rPr>
              <a:t>http://m.segye.com/view/20210531514749</a:t>
            </a:r>
            <a:endParaRPr lang="ko-KR" altLang="en-US" sz="13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61993C-F02C-4A96-9120-18289FCDDE68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6/38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588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4686300" y="1514194"/>
            <a:ext cx="2838450" cy="283845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524750" y="2685413"/>
            <a:ext cx="2039132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동기 부여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330597" y="2654444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2" name="타원 21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자유형 22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7646741" y="3293107"/>
            <a:ext cx="3097460" cy="953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챗봇을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이용하여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AI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와 상호작용을 통해 금연에 대한 즐거움을 높여주는 시스템을 구현하고자 함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903750" y="2698135"/>
            <a:ext cx="1782550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편의성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486915" y="2698977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7" name="타원 26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842618" y="3307555"/>
            <a:ext cx="2838450" cy="953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금연 하는데 있어 꼭 필요하고      정확한 정보를 신속하게 얻을 수  있는 기능인 </a:t>
            </a:r>
            <a:r>
              <a:rPr lang="ko-KR" altLang="en-US" sz="13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챗봇을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구현하고자 함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26658" y="2553692"/>
            <a:ext cx="2202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/>
              <a:t>개발 목적</a:t>
            </a:r>
            <a:endParaRPr lang="ko-KR" altLang="en-US" sz="4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AF5E78-9D65-4EF3-8AA3-FD443ACEA72B}"/>
              </a:ext>
            </a:extLst>
          </p:cNvPr>
          <p:cNvSpPr/>
          <p:nvPr/>
        </p:nvSpPr>
        <p:spPr>
          <a:xfrm>
            <a:off x="418636" y="285889"/>
            <a:ext cx="641839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목적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DC4CE8-F9D8-46CC-AF78-218AD341E319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24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109755" y="1450585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1133125" y="3211125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2271" y="2730674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용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480220" y="1934185"/>
            <a:ext cx="276311" cy="362870"/>
            <a:chOff x="833549" y="1523311"/>
            <a:chExt cx="276311" cy="31289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883357"/>
              </p:ext>
            </p:extLst>
          </p:nvPr>
        </p:nvGraphicFramePr>
        <p:xfrm>
          <a:off x="3629334" y="2148045"/>
          <a:ext cx="6261675" cy="2617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여러 기관의 발표자료를  </a:t>
                      </a: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Dialogflow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를 이용하여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챗봇을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학습시켜 질문에 대한 답 도출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사용자의 금연시간을 고려하여 신체의 긍정적 변화를 알려줌 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캘린더를 이용하여 사용자의 금연 기간과 실패날짜를 보여줌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6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사용자가 초기에 입력한 흡연량에 따라 지금까지 절약한 돈을 보여줌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90F671-8816-4B08-B1E1-C0B40CE4FB86}"/>
              </a:ext>
            </a:extLst>
          </p:cNvPr>
          <p:cNvSpPr/>
          <p:nvPr/>
        </p:nvSpPr>
        <p:spPr>
          <a:xfrm>
            <a:off x="435175" y="245684"/>
            <a:ext cx="524079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내용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26EACB-1BE0-4E2B-8B3F-CAAAC654B30B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69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3119956"/>
            <a:ext cx="952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챗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봇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챗봇이란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B3DDBA-EFD4-484C-8AC3-FF06318ADEEE}"/>
              </a:ext>
            </a:extLst>
          </p:cNvPr>
          <p:cNvSpPr txBox="1"/>
          <p:nvPr/>
        </p:nvSpPr>
        <p:spPr>
          <a:xfrm>
            <a:off x="3352845" y="4844576"/>
            <a:ext cx="746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챗봇은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인공 지능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(AI)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과 자연어 처리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(NLP)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를 사용하여 사용자가 텍스트나 그래픽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음성을 통해 웹 서비스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앱과 상호 작용할 수 있도록 </a:t>
            </a:r>
            <a:r>
              <a:rPr lang="ko-KR" alt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돕습니다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. 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DB5EB42-B3C6-4F0E-BF91-4543C8326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82" y="1890945"/>
            <a:ext cx="2526290" cy="23999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BE2B20C-5825-4CBA-90D8-165DD4F86BB9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9/38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626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7896</TotalTime>
  <Words>5832</Words>
  <Application>Microsoft Office PowerPoint</Application>
  <PresentationFormat>와이드스크린</PresentationFormat>
  <Paragraphs>827</Paragraphs>
  <Slides>38</Slides>
  <Notes>34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54" baseType="lpstr">
      <vt:lpstr>Apple SD Gothic Neo</vt:lpstr>
      <vt:lpstr>HY견고딕</vt:lpstr>
      <vt:lpstr>inherit</vt:lpstr>
      <vt:lpstr>Kozuka Mincho Pr6N H</vt:lpstr>
      <vt:lpstr>Noto Sans KR</vt:lpstr>
      <vt:lpstr>Whitney</vt:lpstr>
      <vt:lpstr>맑은 고딕</vt:lpstr>
      <vt:lpstr>바탕</vt:lpstr>
      <vt:lpstr>한컴 말랑말랑 Bold</vt:lpstr>
      <vt:lpstr>함초롬바탕</vt:lpstr>
      <vt:lpstr>휴먼모음T</vt:lpstr>
      <vt:lpstr>Arial</vt:lpstr>
      <vt:lpstr>Open Sans</vt:lpstr>
      <vt:lpstr>Segoe UI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정 윤찬</cp:lastModifiedBy>
  <cp:revision>503</cp:revision>
  <dcterms:created xsi:type="dcterms:W3CDTF">2018-05-09T06:13:43Z</dcterms:created>
  <dcterms:modified xsi:type="dcterms:W3CDTF">2022-05-29T11:27:57Z</dcterms:modified>
</cp:coreProperties>
</file>